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8" r:id="rId2"/>
    <p:sldId id="403" r:id="rId3"/>
    <p:sldId id="260" r:id="rId4"/>
    <p:sldId id="257" r:id="rId5"/>
    <p:sldId id="391" r:id="rId6"/>
    <p:sldId id="258" r:id="rId7"/>
    <p:sldId id="400" r:id="rId8"/>
    <p:sldId id="405" r:id="rId9"/>
    <p:sldId id="402" r:id="rId10"/>
    <p:sldId id="401" r:id="rId11"/>
    <p:sldId id="374" r:id="rId12"/>
    <p:sldId id="404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Sean" initials="MS" lastIdx="1" clrIdx="0">
    <p:extLst>
      <p:ext uri="{19B8F6BF-5375-455C-9EA6-DF929625EA0E}">
        <p15:presenceInfo xmlns:p15="http://schemas.microsoft.com/office/powerpoint/2012/main" userId="S::Sean.Morris@vermont.gov::53ee1074-cdb4-40bd-a6d8-8b69fa8437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E00"/>
    <a:srgbClr val="008A3E"/>
    <a:srgbClr val="FFFFFF"/>
    <a:srgbClr val="9F8399"/>
    <a:srgbClr val="A7CBEF"/>
    <a:srgbClr val="537636"/>
    <a:srgbClr val="FFC000"/>
    <a:srgbClr val="089931"/>
    <a:srgbClr val="6DA9E5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3E421-7143-43AF-BD0C-AF246DF6395C}" v="10" dt="2023-01-27T19:13:31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3" autoAdjust="0"/>
    <p:restoredTop sz="95943" autoAdjust="0"/>
  </p:normalViewPr>
  <p:slideViewPr>
    <p:cSldViewPr snapToGrid="0" showGuides="1">
      <p:cViewPr varScale="1">
        <p:scale>
          <a:sx n="78" d="100"/>
          <a:sy n="78" d="100"/>
        </p:scale>
        <p:origin x="1152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nold, Anna" userId="c12ba980-5864-4816-ab62-39c4141be95e" providerId="ADAL" clId="{A863E421-7143-43AF-BD0C-AF246DF6395C}"/>
    <pc:docChg chg="custSel modSld sldOrd">
      <pc:chgData name="Reinold, Anna" userId="c12ba980-5864-4816-ab62-39c4141be95e" providerId="ADAL" clId="{A863E421-7143-43AF-BD0C-AF246DF6395C}" dt="2023-01-27T19:15:11.712" v="132" actId="1076"/>
      <pc:docMkLst>
        <pc:docMk/>
      </pc:docMkLst>
      <pc:sldChg chg="ord">
        <pc:chgData name="Reinold, Anna" userId="c12ba980-5864-4816-ab62-39c4141be95e" providerId="ADAL" clId="{A863E421-7143-43AF-BD0C-AF246DF6395C}" dt="2023-01-27T14:55:33.956" v="14"/>
        <pc:sldMkLst>
          <pc:docMk/>
          <pc:sldMk cId="2624263965" sldId="260"/>
        </pc:sldMkLst>
      </pc:sldChg>
      <pc:sldChg chg="modSp mod">
        <pc:chgData name="Reinold, Anna" userId="c12ba980-5864-4816-ab62-39c4141be95e" providerId="ADAL" clId="{A863E421-7143-43AF-BD0C-AF246DF6395C}" dt="2023-01-27T16:38:44.061" v="70" actId="20577"/>
        <pc:sldMkLst>
          <pc:docMk/>
          <pc:sldMk cId="3036280981" sldId="391"/>
        </pc:sldMkLst>
        <pc:spChg chg="mod">
          <ac:chgData name="Reinold, Anna" userId="c12ba980-5864-4816-ab62-39c4141be95e" providerId="ADAL" clId="{A863E421-7143-43AF-BD0C-AF246DF6395C}" dt="2023-01-27T16:38:44.061" v="70" actId="20577"/>
          <ac:spMkLst>
            <pc:docMk/>
            <pc:sldMk cId="3036280981" sldId="391"/>
            <ac:spMk id="16" creationId="{100DEB7E-E24B-E97E-F14F-D04A30E8DCFA}"/>
          </ac:spMkLst>
        </pc:spChg>
        <pc:picChg chg="mod">
          <ac:chgData name="Reinold, Anna" userId="c12ba980-5864-4816-ab62-39c4141be95e" providerId="ADAL" clId="{A863E421-7143-43AF-BD0C-AF246DF6395C}" dt="2023-01-27T16:38:29.003" v="69" actId="1076"/>
          <ac:picMkLst>
            <pc:docMk/>
            <pc:sldMk cId="3036280981" sldId="391"/>
            <ac:picMk id="15" creationId="{39F39D7C-717D-CC78-A120-9A73955A949B}"/>
          </ac:picMkLst>
        </pc:picChg>
      </pc:sldChg>
      <pc:sldChg chg="modSp mod">
        <pc:chgData name="Reinold, Anna" userId="c12ba980-5864-4816-ab62-39c4141be95e" providerId="ADAL" clId="{A863E421-7143-43AF-BD0C-AF246DF6395C}" dt="2023-01-27T19:15:11.712" v="132" actId="1076"/>
        <pc:sldMkLst>
          <pc:docMk/>
          <pc:sldMk cId="960638453" sldId="398"/>
        </pc:sldMkLst>
        <pc:spChg chg="mod">
          <ac:chgData name="Reinold, Anna" userId="c12ba980-5864-4816-ab62-39c4141be95e" providerId="ADAL" clId="{A863E421-7143-43AF-BD0C-AF246DF6395C}" dt="2023-01-27T14:55:18.146" v="12" actId="20577"/>
          <ac:spMkLst>
            <pc:docMk/>
            <pc:sldMk cId="960638453" sldId="398"/>
            <ac:spMk id="5" creationId="{86B97E06-1C14-CF21-2AD0-199131E5B2FA}"/>
          </ac:spMkLst>
        </pc:spChg>
        <pc:spChg chg="mod">
          <ac:chgData name="Reinold, Anna" userId="c12ba980-5864-4816-ab62-39c4141be95e" providerId="ADAL" clId="{A863E421-7143-43AF-BD0C-AF246DF6395C}" dt="2023-01-27T19:15:11.712" v="132" actId="1076"/>
          <ac:spMkLst>
            <pc:docMk/>
            <pc:sldMk cId="960638453" sldId="398"/>
            <ac:spMk id="7" creationId="{6184C0BF-A74A-C543-24DD-D93D46D6627F}"/>
          </ac:spMkLst>
        </pc:spChg>
        <pc:picChg chg="mod">
          <ac:chgData name="Reinold, Anna" userId="c12ba980-5864-4816-ab62-39c4141be95e" providerId="ADAL" clId="{A863E421-7143-43AF-BD0C-AF246DF6395C}" dt="2023-01-27T19:15:04.563" v="131" actId="14100"/>
          <ac:picMkLst>
            <pc:docMk/>
            <pc:sldMk cId="960638453" sldId="398"/>
            <ac:picMk id="13" creationId="{86D8B7EF-F641-7D3D-F712-8725C53EFDC8}"/>
          </ac:picMkLst>
        </pc:picChg>
      </pc:sldChg>
      <pc:sldChg chg="addSp delSp modSp mod">
        <pc:chgData name="Reinold, Anna" userId="c12ba980-5864-4816-ab62-39c4141be95e" providerId="ADAL" clId="{A863E421-7143-43AF-BD0C-AF246DF6395C}" dt="2023-01-27T16:40:36.009" v="75" actId="1076"/>
        <pc:sldMkLst>
          <pc:docMk/>
          <pc:sldMk cId="2595119509" sldId="400"/>
        </pc:sldMkLst>
        <pc:picChg chg="del">
          <ac:chgData name="Reinold, Anna" userId="c12ba980-5864-4816-ab62-39c4141be95e" providerId="ADAL" clId="{A863E421-7143-43AF-BD0C-AF246DF6395C}" dt="2023-01-26T22:46:28.531" v="0" actId="478"/>
          <ac:picMkLst>
            <pc:docMk/>
            <pc:sldMk cId="2595119509" sldId="400"/>
            <ac:picMk id="2" creationId="{179D9B39-9732-7123-02AB-6EB2614CCC83}"/>
          </ac:picMkLst>
        </pc:picChg>
        <pc:picChg chg="add del">
          <ac:chgData name="Reinold, Anna" userId="c12ba980-5864-4816-ab62-39c4141be95e" providerId="ADAL" clId="{A863E421-7143-43AF-BD0C-AF246DF6395C}" dt="2023-01-26T22:46:42.556" v="2" actId="478"/>
          <ac:picMkLst>
            <pc:docMk/>
            <pc:sldMk cId="2595119509" sldId="400"/>
            <ac:picMk id="3" creationId="{C08B80BC-FE27-6D1E-A012-E6E86EE04D03}"/>
          </ac:picMkLst>
        </pc:picChg>
        <pc:picChg chg="add mod">
          <ac:chgData name="Reinold, Anna" userId="c12ba980-5864-4816-ab62-39c4141be95e" providerId="ADAL" clId="{A863E421-7143-43AF-BD0C-AF246DF6395C}" dt="2023-01-27T16:40:36.009" v="75" actId="1076"/>
          <ac:picMkLst>
            <pc:docMk/>
            <pc:sldMk cId="2595119509" sldId="400"/>
            <ac:picMk id="3" creationId="{F40D4B0C-B1B7-7EF4-57F9-80A559298662}"/>
          </ac:picMkLst>
        </pc:picChg>
        <pc:picChg chg="add del">
          <ac:chgData name="Reinold, Anna" userId="c12ba980-5864-4816-ab62-39c4141be95e" providerId="ADAL" clId="{A863E421-7143-43AF-BD0C-AF246DF6395C}" dt="2023-01-26T22:47:03.358" v="4" actId="478"/>
          <ac:picMkLst>
            <pc:docMk/>
            <pc:sldMk cId="2595119509" sldId="400"/>
            <ac:picMk id="4" creationId="{F6640420-8E70-69BE-F099-DC4D5611B09B}"/>
          </ac:picMkLst>
        </pc:picChg>
        <pc:picChg chg="add del mod">
          <ac:chgData name="Reinold, Anna" userId="c12ba980-5864-4816-ab62-39c4141be95e" providerId="ADAL" clId="{A863E421-7143-43AF-BD0C-AF246DF6395C}" dt="2023-01-26T22:48:06.339" v="8" actId="478"/>
          <ac:picMkLst>
            <pc:docMk/>
            <pc:sldMk cId="2595119509" sldId="400"/>
            <ac:picMk id="6" creationId="{F6A4039F-00BC-F651-8624-68E835D8DBEF}"/>
          </ac:picMkLst>
        </pc:picChg>
        <pc:picChg chg="add del mod">
          <ac:chgData name="Reinold, Anna" userId="c12ba980-5864-4816-ab62-39c4141be95e" providerId="ADAL" clId="{A863E421-7143-43AF-BD0C-AF246DF6395C}" dt="2023-01-27T16:40:09.792" v="71" actId="478"/>
          <ac:picMkLst>
            <pc:docMk/>
            <pc:sldMk cId="2595119509" sldId="400"/>
            <ac:picMk id="7" creationId="{2AF6EF40-FF33-6BC0-05A3-0678E66FF5E1}"/>
          </ac:picMkLst>
        </pc:picChg>
      </pc:sldChg>
      <pc:sldChg chg="modSp mod">
        <pc:chgData name="Reinold, Anna" userId="c12ba980-5864-4816-ab62-39c4141be95e" providerId="ADAL" clId="{A863E421-7143-43AF-BD0C-AF246DF6395C}" dt="2023-01-27T16:41:07.836" v="99" actId="20577"/>
        <pc:sldMkLst>
          <pc:docMk/>
          <pc:sldMk cId="698316963" sldId="402"/>
        </pc:sldMkLst>
        <pc:spChg chg="mod">
          <ac:chgData name="Reinold, Anna" userId="c12ba980-5864-4816-ab62-39c4141be95e" providerId="ADAL" clId="{A863E421-7143-43AF-BD0C-AF246DF6395C}" dt="2023-01-27T16:41:07.836" v="99" actId="20577"/>
          <ac:spMkLst>
            <pc:docMk/>
            <pc:sldMk cId="698316963" sldId="402"/>
            <ac:spMk id="2" creationId="{73F47D08-DC55-0649-71B5-CD49D0B4757C}"/>
          </ac:spMkLst>
        </pc:spChg>
      </pc:sldChg>
      <pc:sldChg chg="addSp delSp modSp mod">
        <pc:chgData name="Reinold, Anna" userId="c12ba980-5864-4816-ab62-39c4141be95e" providerId="ADAL" clId="{A863E421-7143-43AF-BD0C-AF246DF6395C}" dt="2023-01-27T19:13:35.657" v="130" actId="1076"/>
        <pc:sldMkLst>
          <pc:docMk/>
          <pc:sldMk cId="3102359952" sldId="404"/>
        </pc:sldMkLst>
        <pc:spChg chg="mod">
          <ac:chgData name="Reinold, Anna" userId="c12ba980-5864-4816-ab62-39c4141be95e" providerId="ADAL" clId="{A863E421-7143-43AF-BD0C-AF246DF6395C}" dt="2023-01-27T16:48:11.349" v="113" actId="1076"/>
          <ac:spMkLst>
            <pc:docMk/>
            <pc:sldMk cId="3102359952" sldId="404"/>
            <ac:spMk id="6" creationId="{6F7F6F2F-7E0E-86FC-E264-5D8141B1CDC0}"/>
          </ac:spMkLst>
        </pc:spChg>
        <pc:picChg chg="add del mod ord">
          <ac:chgData name="Reinold, Anna" userId="c12ba980-5864-4816-ab62-39c4141be95e" providerId="ADAL" clId="{A863E421-7143-43AF-BD0C-AF246DF6395C}" dt="2023-01-27T17:10:21.578" v="114" actId="478"/>
          <ac:picMkLst>
            <pc:docMk/>
            <pc:sldMk cId="3102359952" sldId="404"/>
            <ac:picMk id="2" creationId="{36210DF6-8327-7945-0ECD-C609E57FCC5E}"/>
          </ac:picMkLst>
        </pc:picChg>
        <pc:picChg chg="add mod">
          <ac:chgData name="Reinold, Anna" userId="c12ba980-5864-4816-ab62-39c4141be95e" providerId="ADAL" clId="{A863E421-7143-43AF-BD0C-AF246DF6395C}" dt="2023-01-27T19:13:35.657" v="130" actId="1076"/>
          <ac:picMkLst>
            <pc:docMk/>
            <pc:sldMk cId="3102359952" sldId="404"/>
            <ac:picMk id="2" creationId="{54B73E76-9CE9-F77D-87C3-5A20914B8A14}"/>
          </ac:picMkLst>
        </pc:picChg>
        <pc:picChg chg="del">
          <ac:chgData name="Reinold, Anna" userId="c12ba980-5864-4816-ab62-39c4141be95e" providerId="ADAL" clId="{A863E421-7143-43AF-BD0C-AF246DF6395C}" dt="2023-01-27T16:41:36.970" v="100" actId="478"/>
          <ac:picMkLst>
            <pc:docMk/>
            <pc:sldMk cId="3102359952" sldId="404"/>
            <ac:picMk id="3" creationId="{53849604-0D5B-44A1-5E38-C83C4491B6A5}"/>
          </ac:picMkLst>
        </pc:picChg>
        <pc:picChg chg="add del mod">
          <ac:chgData name="Reinold, Anna" userId="c12ba980-5864-4816-ab62-39c4141be95e" providerId="ADAL" clId="{A863E421-7143-43AF-BD0C-AF246DF6395C}" dt="2023-01-27T19:13:25.789" v="128" actId="478"/>
          <ac:picMkLst>
            <pc:docMk/>
            <pc:sldMk cId="3102359952" sldId="404"/>
            <ac:picMk id="4" creationId="{A217DF87-B623-C2A7-E2AC-D005364E26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3" y="1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C252BAF9-5D83-408A-8D43-094AAD87B0E8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444546"/>
            <a:ext cx="5558801" cy="3637020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3B94AC19-C163-4653-9BEE-706B11883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5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4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75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2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D590-A080-4B74-B0F0-5C42F777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56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D590-A080-4B74-B0F0-5C42F777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D21D5A-5B53-4F80-A0D4-C38D98B46F6E}"/>
              </a:ext>
            </a:extLst>
          </p:cNvPr>
          <p:cNvSpPr/>
          <p:nvPr userDrawn="1"/>
        </p:nvSpPr>
        <p:spPr>
          <a:xfrm>
            <a:off x="0" y="130629"/>
            <a:ext cx="12192000" cy="6634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D590-A080-4B74-B0F0-5C42F777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D21D5A-5B53-4F80-A0D4-C38D98B46F6E}"/>
              </a:ext>
            </a:extLst>
          </p:cNvPr>
          <p:cNvSpPr/>
          <p:nvPr userDrawn="1"/>
        </p:nvSpPr>
        <p:spPr>
          <a:xfrm>
            <a:off x="0" y="1"/>
            <a:ext cx="12192000" cy="67646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EDF55-02AF-4FE2-AF91-4EC5CB2E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1FFB-62F8-464E-BCE3-F187789AC27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3EE73-7CDA-4D8B-80F5-12B2EF97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2366A-834F-400D-BA10-712461BC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CB6A0-360E-477A-AD65-2C122D84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8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4572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4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4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0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715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9BA2E-27D0-496A-BCC6-EDB4579F0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15" y="1483218"/>
            <a:ext cx="9875739" cy="4559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C3A39E-AC71-40C8-B589-140D2FDF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378" y="698624"/>
            <a:ext cx="6813245" cy="53791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Education Property Tax Timeline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EA8775-1FB2-4135-935B-5C29820D76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915" y="1483218"/>
            <a:ext cx="9875739" cy="455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03C9A-6CC8-4C71-985E-1FE6D7A0B8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0914" y="1483218"/>
            <a:ext cx="9875739" cy="455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BEB552-BAF1-4479-A0A4-E89E0006B9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0914" y="1483218"/>
            <a:ext cx="9875739" cy="4559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77E601-842B-4D1E-9DD7-44A00ABF82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0913" y="1483218"/>
            <a:ext cx="9875739" cy="455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BF60C-AA08-43ED-ACC5-0C3C8EC0EC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0913" y="1483218"/>
            <a:ext cx="9875739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12/09/2014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77C19DE-B6A4-4E52-A40E-0AE4B62BB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C3A39E-AC71-40C8-B589-140D2FDF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378" y="698624"/>
            <a:ext cx="6813245" cy="53791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Education Property Tax Timeline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CD114-8E90-4621-A9E7-FF427F7658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621" y="1651000"/>
            <a:ext cx="10040758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4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600"/>
            <a:ext cx="8331200" cy="304800"/>
          </a:xfrm>
          <a:prstGeom prst="rect">
            <a:avLst/>
          </a:prstGeom>
          <a:solidFill>
            <a:srgbClr val="537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8331200" y="228600"/>
            <a:ext cx="3860800" cy="304800"/>
          </a:xfrm>
          <a:prstGeom prst="rect">
            <a:avLst/>
          </a:prstGeom>
          <a:solidFill>
            <a:srgbClr val="B6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7D2D7-8610-4824-A26C-4971EC5646CA}"/>
              </a:ext>
            </a:extLst>
          </p:cNvPr>
          <p:cNvSpPr/>
          <p:nvPr userDrawn="1"/>
        </p:nvSpPr>
        <p:spPr>
          <a:xfrm>
            <a:off x="196553" y="6639330"/>
            <a:ext cx="11798894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3763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02908-8900-4B96-8C6E-A75E22B8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8DFAF724-451D-4483-B12B-913177E855E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25" y="6192264"/>
            <a:ext cx="1865311" cy="3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76" r:id="rId9"/>
    <p:sldLayoutId id="2147483668" r:id="rId10"/>
    <p:sldLayoutId id="2147483669" r:id="rId11"/>
    <p:sldLayoutId id="2147483670" r:id="rId12"/>
    <p:sldLayoutId id="2147483671" r:id="rId13"/>
    <p:sldLayoutId id="2147483673" r:id="rId14"/>
    <p:sldLayoutId id="2147483674" r:id="rId15"/>
    <p:sldLayoutId id="2147483675" r:id="rId16"/>
    <p:sldLayoutId id="2147483677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1415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1415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readsheet and calculator">
            <a:extLst>
              <a:ext uri="{FF2B5EF4-FFF2-40B4-BE49-F238E27FC236}">
                <a16:creationId xmlns:a16="http://schemas.microsoft.com/office/drawing/2014/main" id="{86D8B7EF-F641-7D3D-F712-8725C53EFD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9" y="2008416"/>
            <a:ext cx="10048567" cy="4195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97E06-1C14-CF21-2AD0-199131E5B2FA}"/>
              </a:ext>
            </a:extLst>
          </p:cNvPr>
          <p:cNvSpPr txBox="1"/>
          <p:nvPr/>
        </p:nvSpPr>
        <p:spPr>
          <a:xfrm>
            <a:off x="540774" y="808087"/>
            <a:ext cx="11149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Vermont’s $8 Billion State Budget: </a:t>
            </a:r>
          </a:p>
          <a:p>
            <a:pPr algn="ctr"/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Does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Come From and Where Does It Go?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4C0BF-A74A-C543-24DD-D93D46D6627F}"/>
              </a:ext>
            </a:extLst>
          </p:cNvPr>
          <p:cNvSpPr txBox="1"/>
          <p:nvPr/>
        </p:nvSpPr>
        <p:spPr>
          <a:xfrm>
            <a:off x="1052054" y="3595501"/>
            <a:ext cx="8205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Adam Greshin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Commissioner, Department of Finance &amp; Management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Craig Bolio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Commissioner, Department of Taxes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January 30, 2023</a:t>
            </a:r>
          </a:p>
        </p:txBody>
      </p:sp>
    </p:spTree>
    <p:extLst>
      <p:ext uri="{BB962C8B-B14F-4D97-AF65-F5344CB8AC3E}">
        <p14:creationId xmlns:p14="http://schemas.microsoft.com/office/powerpoint/2010/main" val="96063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C1C3C2-3CDA-D481-57DF-A4B71217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97" y="189388"/>
            <a:ext cx="9091701" cy="6479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CD825-CD51-BA6F-A1A2-913002F3C62C}"/>
              </a:ext>
            </a:extLst>
          </p:cNvPr>
          <p:cNvSpPr txBox="1"/>
          <p:nvPr/>
        </p:nvSpPr>
        <p:spPr>
          <a:xfrm>
            <a:off x="10035598" y="5068529"/>
            <a:ext cx="195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IRS Pub 1415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Publication 1415 (Rev. 10-2022) (irs.gov)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2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">
            <a:extLst>
              <a:ext uri="{FF2B5EF4-FFF2-40B4-BE49-F238E27FC236}">
                <a16:creationId xmlns:a16="http://schemas.microsoft.com/office/drawing/2014/main" id="{A1C1E52D-6C53-04E7-6D52-2C6090BE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40" y="581266"/>
            <a:ext cx="9605919" cy="5554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1D3CD-2643-5299-A2F2-9A4C94AEBB56}"/>
              </a:ext>
            </a:extLst>
          </p:cNvPr>
          <p:cNvSpPr txBox="1"/>
          <p:nvPr/>
        </p:nvSpPr>
        <p:spPr>
          <a:xfrm>
            <a:off x="10898959" y="5029200"/>
            <a:ext cx="1264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IRS Pub 1415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Publication 1415 (Rev. 10-2022) (irs.gov)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2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7F6F2F-7E0E-86FC-E264-5D8141B1CDC0}"/>
              </a:ext>
            </a:extLst>
          </p:cNvPr>
          <p:cNvSpPr txBox="1"/>
          <p:nvPr/>
        </p:nvSpPr>
        <p:spPr>
          <a:xfrm>
            <a:off x="4827639" y="6123654"/>
            <a:ext cx="253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73E76-9CE9-F77D-87C3-5A20914B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4" y="542004"/>
            <a:ext cx="99631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CF3B9-B8DD-C2B3-7219-4B3D2253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03" y="537212"/>
            <a:ext cx="9539919" cy="55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4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8F0183-29EA-C538-E38E-1C29D036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5" y="564390"/>
            <a:ext cx="9035846" cy="56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73552-52C2-A0E4-A58E-C26FB6F8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72" y="538114"/>
            <a:ext cx="9520255" cy="55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2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9F39D7C-717D-CC78-A120-9A73955A9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63" y="1307654"/>
            <a:ext cx="7369179" cy="51287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DEB7E-E24B-E97E-F14F-D04A30E8DCFA}"/>
              </a:ext>
            </a:extLst>
          </p:cNvPr>
          <p:cNvSpPr txBox="1"/>
          <p:nvPr/>
        </p:nvSpPr>
        <p:spPr>
          <a:xfrm>
            <a:off x="1828798" y="599768"/>
            <a:ext cx="8357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State of Vermont</a:t>
            </a:r>
          </a:p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Expenditures by Function (FY24 Governor’s Proposal)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28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18BA0-A343-E41E-CDFD-EE44805A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8" y="536212"/>
            <a:ext cx="10879104" cy="5624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19558-5455-60E9-6FE4-6FF481165EED}"/>
              </a:ext>
            </a:extLst>
          </p:cNvPr>
          <p:cNvSpPr txBox="1"/>
          <p:nvPr/>
        </p:nvSpPr>
        <p:spPr>
          <a:xfrm>
            <a:off x="8308257" y="6160744"/>
            <a:ext cx="170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$2.033 Billion</a:t>
            </a:r>
          </a:p>
        </p:txBody>
      </p:sp>
    </p:spTree>
    <p:extLst>
      <p:ext uri="{BB962C8B-B14F-4D97-AF65-F5344CB8AC3E}">
        <p14:creationId xmlns:p14="http://schemas.microsoft.com/office/powerpoint/2010/main" val="195646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D4B0C-B1B7-7EF4-57F9-80A55929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65" y="567948"/>
            <a:ext cx="8337755" cy="59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65814-C56E-176C-5424-9D33C424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93" y="550607"/>
            <a:ext cx="6230112" cy="6307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2264F-117A-B8D5-1992-0748B18A209D}"/>
              </a:ext>
            </a:extLst>
          </p:cNvPr>
          <p:cNvSpPr txBox="1"/>
          <p:nvPr/>
        </p:nvSpPr>
        <p:spPr>
          <a:xfrm>
            <a:off x="9073405" y="5084353"/>
            <a:ext cx="2983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Updated budget ~$24m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Updated revenue ~$2.65b</a:t>
            </a:r>
          </a:p>
        </p:txBody>
      </p:sp>
    </p:spTree>
    <p:extLst>
      <p:ext uri="{BB962C8B-B14F-4D97-AF65-F5344CB8AC3E}">
        <p14:creationId xmlns:p14="http://schemas.microsoft.com/office/powerpoint/2010/main" val="113704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73F47D08-DC55-0649-71B5-CD49D0B4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958"/>
            <a:ext cx="10972800" cy="457200"/>
          </a:xfrm>
        </p:spPr>
        <p:txBody>
          <a:bodyPr/>
          <a:lstStyle/>
          <a:p>
            <a:r>
              <a:rPr lang="en-US" dirty="0"/>
              <a:t>Voluntary Reporting at Vermont Department of Taxes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5BFC1-C6CC-DFD6-B0EE-B3559E6EE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81" y="1169153"/>
            <a:ext cx="8372201" cy="495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6963"/>
      </p:ext>
    </p:extLst>
  </p:cSld>
  <p:clrMapOvr>
    <a:masterClrMapping/>
  </p:clrMapOvr>
</p:sld>
</file>

<file path=ppt/theme/theme1.xml><?xml version="1.0" encoding="utf-8"?>
<a:theme xmlns:a="http://schemas.openxmlformats.org/drawingml/2006/main" name="Tax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 Finance Presentatio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</TotalTime>
  <Words>102</Words>
  <Application>Microsoft Office PowerPoint</Application>
  <PresentationFormat>Widescreen</PresentationFormat>
  <Paragraphs>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Franklin Gothic Book</vt:lpstr>
      <vt:lpstr>Franklin Gothic Demi</vt:lpstr>
      <vt:lpstr>Palatino Linotype</vt:lpstr>
      <vt:lpstr>Tax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Voluntary Reporting at Vermont Department of Taxes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Morris, Sean</dc:creator>
  <cp:lastModifiedBy>Reinold, Anna</cp:lastModifiedBy>
  <cp:revision>483</cp:revision>
  <cp:lastPrinted>2019-11-15T13:35:55Z</cp:lastPrinted>
  <dcterms:created xsi:type="dcterms:W3CDTF">2019-09-05T14:41:50Z</dcterms:created>
  <dcterms:modified xsi:type="dcterms:W3CDTF">2023-01-27T19:15:13Z</dcterms:modified>
</cp:coreProperties>
</file>