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6.xml" ContentType="application/inkml+xml"/>
  <Override PartName="/ppt/ink/ink17.xml" ContentType="application/inkml+xml"/>
  <Override PartName="/ppt/ink/ink18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37"/>
  </p:notesMasterIdLst>
  <p:sldIdLst>
    <p:sldId id="761" r:id="rId2"/>
    <p:sldId id="268" r:id="rId3"/>
    <p:sldId id="764" r:id="rId4"/>
    <p:sldId id="728" r:id="rId5"/>
    <p:sldId id="772" r:id="rId6"/>
    <p:sldId id="834" r:id="rId7"/>
    <p:sldId id="821" r:id="rId8"/>
    <p:sldId id="822" r:id="rId9"/>
    <p:sldId id="835" r:id="rId10"/>
    <p:sldId id="727" r:id="rId11"/>
    <p:sldId id="729" r:id="rId12"/>
    <p:sldId id="751" r:id="rId13"/>
    <p:sldId id="730" r:id="rId14"/>
    <p:sldId id="831" r:id="rId15"/>
    <p:sldId id="818" r:id="rId16"/>
    <p:sldId id="832" r:id="rId17"/>
    <p:sldId id="833" r:id="rId18"/>
    <p:sldId id="824" r:id="rId19"/>
    <p:sldId id="823" r:id="rId20"/>
    <p:sldId id="825" r:id="rId21"/>
    <p:sldId id="829" r:id="rId22"/>
    <p:sldId id="826" r:id="rId23"/>
    <p:sldId id="827" r:id="rId24"/>
    <p:sldId id="828" r:id="rId25"/>
    <p:sldId id="836" r:id="rId26"/>
    <p:sldId id="739" r:id="rId27"/>
    <p:sldId id="837" r:id="rId28"/>
    <p:sldId id="838" r:id="rId29"/>
    <p:sldId id="820" r:id="rId30"/>
    <p:sldId id="775" r:id="rId31"/>
    <p:sldId id="281" r:id="rId32"/>
    <p:sldId id="693" r:id="rId33"/>
    <p:sldId id="774" r:id="rId34"/>
    <p:sldId id="773" r:id="rId35"/>
    <p:sldId id="76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2" autoAdjust="0"/>
    <p:restoredTop sz="94604" autoAdjust="0"/>
  </p:normalViewPr>
  <p:slideViewPr>
    <p:cSldViewPr snapToGrid="0">
      <p:cViewPr varScale="1">
        <p:scale>
          <a:sx n="85" d="100"/>
          <a:sy n="85" d="100"/>
        </p:scale>
        <p:origin x="102" y="5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evin\Downloads\vtlaus-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evin\Downloads\vtlau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evin\Downloads\vtlau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09-D640-9EC9-10BF1B81E89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09-D640-9EC9-10BF1B81E89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009-D640-9EC9-10BF1B81E89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009-D640-9EC9-10BF1B81E89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09-D640-9EC9-10BF1B81E89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09-D640-9EC9-10BF1B81E89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09-D640-9EC9-10BF1B81E89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09-D640-9EC9-10BF1B81E89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09-D640-9EC9-10BF1B81E89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09-D640-9EC9-10BF1B81E89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09-D640-9EC9-10BF1B81E89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09-D640-9EC9-10BF1B81E8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'VT Annual Averages'!$C$9:$C$25</c:f>
              <c:strCache>
                <c:ptCount val="17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  <c:pt idx="8">
                  <c:v>2013</c:v>
                </c:pt>
                <c:pt idx="9">
                  <c:v>2012</c:v>
                </c:pt>
                <c:pt idx="10">
                  <c:v>2011</c:v>
                </c:pt>
                <c:pt idx="11">
                  <c:v>2010</c:v>
                </c:pt>
                <c:pt idx="12">
                  <c:v>2009</c:v>
                </c:pt>
                <c:pt idx="13">
                  <c:v>2008</c:v>
                </c:pt>
                <c:pt idx="14">
                  <c:v>2007</c:v>
                </c:pt>
                <c:pt idx="15">
                  <c:v>2006</c:v>
                </c:pt>
                <c:pt idx="16">
                  <c:v>2005</c:v>
                </c:pt>
              </c:strCache>
            </c:strRef>
          </c:cat>
          <c:val>
            <c:numRef>
              <c:f>'VT Annual Averages'!$D$9:$D$25</c:f>
              <c:numCache>
                <c:formatCode>###,###,##0</c:formatCode>
                <c:ptCount val="17"/>
                <c:pt idx="0">
                  <c:v>328216</c:v>
                </c:pt>
                <c:pt idx="1">
                  <c:v>341137</c:v>
                </c:pt>
                <c:pt idx="2">
                  <c:v>355950</c:v>
                </c:pt>
                <c:pt idx="3">
                  <c:v>356456</c:v>
                </c:pt>
                <c:pt idx="4">
                  <c:v>355385</c:v>
                </c:pt>
                <c:pt idx="5">
                  <c:v>345851</c:v>
                </c:pt>
                <c:pt idx="6">
                  <c:v>346512</c:v>
                </c:pt>
                <c:pt idx="7">
                  <c:v>348697</c:v>
                </c:pt>
                <c:pt idx="8">
                  <c:v>350175</c:v>
                </c:pt>
                <c:pt idx="9">
                  <c:v>353947</c:v>
                </c:pt>
                <c:pt idx="10">
                  <c:v>357676</c:v>
                </c:pt>
                <c:pt idx="11">
                  <c:v>359692</c:v>
                </c:pt>
                <c:pt idx="12">
                  <c:v>359282</c:v>
                </c:pt>
                <c:pt idx="13">
                  <c:v>353986</c:v>
                </c:pt>
                <c:pt idx="14">
                  <c:v>353268</c:v>
                </c:pt>
                <c:pt idx="15">
                  <c:v>355394</c:v>
                </c:pt>
                <c:pt idx="16">
                  <c:v>349521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09-D640-9EC9-10BF1B81E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1817631"/>
        <c:axId val="1218212544"/>
      </c:barChart>
      <c:catAx>
        <c:axId val="40181763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212544"/>
        <c:crosses val="autoZero"/>
        <c:auto val="1"/>
        <c:lblAlgn val="ctr"/>
        <c:lblOffset val="100"/>
        <c:noMultiLvlLbl val="0"/>
      </c:catAx>
      <c:valAx>
        <c:axId val="121821254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817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/>
              <a:t>Vermont Labor Force</a:t>
            </a:r>
            <a:br>
              <a:rPr lang="en-US" sz="1600" baseline="0" dirty="0"/>
            </a:br>
            <a:r>
              <a:rPr lang="en-US" sz="1600" baseline="0" dirty="0"/>
              <a:t>Augusts, 2000 - Present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703007"/>
        <c:axId val="1843733999"/>
      </c:barChart>
      <c:catAx>
        <c:axId val="25970300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733999"/>
        <c:crosses val="autoZero"/>
        <c:auto val="1"/>
        <c:lblAlgn val="ctr"/>
        <c:lblOffset val="100"/>
        <c:noMultiLvlLbl val="0"/>
      </c:catAx>
      <c:valAx>
        <c:axId val="1843733999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703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aseline="0" dirty="0"/>
              <a:t>Vermont Labor Force</a:t>
            </a:r>
            <a:br>
              <a:rPr lang="en-US" sz="1600" baseline="0" dirty="0"/>
            </a:br>
            <a:r>
              <a:rPr lang="en-US" sz="1600" baseline="0" dirty="0"/>
              <a:t>Augusts, 2000 - Present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703007"/>
        <c:axId val="1843733999"/>
      </c:barChart>
      <c:catAx>
        <c:axId val="25970300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3733999"/>
        <c:crosses val="autoZero"/>
        <c:auto val="1"/>
        <c:lblAlgn val="ctr"/>
        <c:lblOffset val="100"/>
        <c:noMultiLvlLbl val="0"/>
      </c:catAx>
      <c:valAx>
        <c:axId val="1843733999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703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customXml" Target="../ink/ink16.xml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0.16921</cdr:x>
      <cdr:y>0</cdr:y>
    </cdr:from>
    <cdr:to>
      <cdr:x>0.7802</cdr:x>
      <cdr:y>0.16599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11DE8CE-E808-0C4C-81DA-FB5CA0399602}"/>
            </a:ext>
          </a:extLst>
        </cdr:cNvPr>
        <cdr:cNvSpPr txBox="1"/>
      </cdr:nvSpPr>
      <cdr:spPr>
        <a:xfrm xmlns:a="http://schemas.openxmlformats.org/drawingml/2006/main">
          <a:off x="2062614" y="0"/>
          <a:ext cx="7447936" cy="945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200" dirty="0"/>
            <a:t>Vermont Labor Force</a:t>
          </a:r>
        </a:p>
        <a:p xmlns:a="http://schemas.openxmlformats.org/drawingml/2006/main">
          <a:pPr algn="ctr"/>
          <a:r>
            <a:rPr lang="en-US" sz="1600" dirty="0"/>
            <a:t>Annual Average, 2005 - 2021</a:t>
          </a:r>
        </a:p>
      </cdr:txBody>
    </cdr:sp>
  </cdr:relSizeAnchor>
  <cdr:relSizeAnchor xmlns:cdr="http://schemas.openxmlformats.org/drawingml/2006/chartDrawing">
    <cdr:from>
      <cdr:x>0.2672</cdr:x>
      <cdr:y>0.25399</cdr:y>
    </cdr:from>
    <cdr:to>
      <cdr:x>0.73566</cdr:x>
      <cdr:y>0.32288</cdr:y>
    </cdr:to>
    <mc:AlternateContent xmlns:mc="http://schemas.openxmlformats.org/markup-compatibility/2006" xmlns:cdr14="http://schemas.microsoft.com/office/drawing/2010/chartDrawing">
      <mc:Choice Requires="cdr14">
        <cdr14:contentPart xmlns:r="http://schemas.openxmlformats.org/officeDocument/2006/relationships" r:id="rId1">
          <cdr14:nvContentPartPr>
            <cdr14:cNvPr id="2" name="Ink 1">
              <a:extLst xmlns:a="http://schemas.openxmlformats.org/drawingml/2006/main">
                <a:ext uri="{FF2B5EF4-FFF2-40B4-BE49-F238E27FC236}">
                  <a16:creationId xmlns:a16="http://schemas.microsoft.com/office/drawing/2014/main" id="{856A282B-5EB5-97A5-BC94-B0B75650C880}"/>
                </a:ext>
              </a:extLst>
            </cdr14:cNvPr>
            <cdr14:cNvContentPartPr/>
          </cdr14:nvContentPartPr>
          <cdr14:nvPr macro=""/>
          <cdr14:xfrm>
            <a:off xmlns:a="http://schemas.openxmlformats.org/drawingml/2006/main" x="3257169" y="1446617"/>
            <a:ext xmlns:a="http://schemas.openxmlformats.org/drawingml/2006/main" cx="5710440" cy="392334"/>
          </cdr14:xfrm>
        </cdr14:contentPart>
      </mc:Choice>
      <mc:Fallback xmlns="">
        <cdr:pic>
          <cdr:nvPicPr>
            <cdr:cNvPr id="2" name="Ink 1">
              <a:extLst xmlns:a="http://schemas.openxmlformats.org/drawingml/2006/main">
                <a:ext uri="{FF2B5EF4-FFF2-40B4-BE49-F238E27FC236}">
                  <a16:creationId xmlns:a16="http://schemas.microsoft.com/office/drawing/2014/main" id="{856A282B-5EB5-97A5-BC94-B0B75650C880}"/>
                </a:ext>
              </a:extLst>
            </cdr:cNvPr>
            <cdr:cNvPicPr/>
          </cdr:nvPicPr>
          <cdr:blipFill>
            <a:blip xmlns:a="http://schemas.openxmlformats.org/drawingml/2006/main" xmlns:r="http://schemas.openxmlformats.org/officeDocument/2006/relationships" r:embed="rId2"/>
            <a:stretch xmlns:a="http://schemas.openxmlformats.org/drawingml/2006/main">
              <a:fillRect/>
            </a:stretch>
          </cdr:blipFill>
          <cdr:spPr>
            <a:xfrm xmlns:a="http://schemas.openxmlformats.org/drawingml/2006/main">
              <a:off x="3257169" y="1446617"/>
              <a:ext cx="5710440" cy="392334"/>
            </a:xfrm>
            <a:prstGeom xmlns:a="http://schemas.openxmlformats.org/drawingml/2006/main" prst="rect">
              <a:avLst/>
            </a:prstGeom>
          </cdr:spPr>
        </cdr:pic>
      </mc:Fallback>
    </mc:AlternateContent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0.16921</cdr:x>
      <cdr:y>0</cdr:y>
    </cdr:from>
    <cdr:to>
      <cdr:x>0.7802</cdr:x>
      <cdr:y>0.16599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11DE8CE-E808-0C4C-81DA-FB5CA0399602}"/>
            </a:ext>
          </a:extLst>
        </cdr:cNvPr>
        <cdr:cNvSpPr txBox="1"/>
      </cdr:nvSpPr>
      <cdr:spPr>
        <a:xfrm xmlns:a="http://schemas.openxmlformats.org/drawingml/2006/main">
          <a:off x="2062614" y="0"/>
          <a:ext cx="7447936" cy="945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200" dirty="0"/>
            <a:t>Vermont Labor Force Participation Rate</a:t>
          </a:r>
        </a:p>
        <a:p xmlns:a="http://schemas.openxmlformats.org/drawingml/2006/main">
          <a:pPr algn="ctr"/>
          <a:r>
            <a:rPr lang="en-US" sz="1600" dirty="0"/>
            <a:t>Monthly Data – 2000-Nov 2022</a:t>
          </a:r>
        </a:p>
      </cdr:txBody>
    </cdr:sp>
  </cdr:relSizeAnchor>
  <cdr:relSizeAnchor xmlns:cdr="http://schemas.openxmlformats.org/drawingml/2006/chartDrawing">
    <cdr:from>
      <cdr:x>0.05071</cdr:x>
      <cdr:y>0.14049</cdr:y>
    </cdr:from>
    <cdr:to>
      <cdr:x>0.86137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E93D72A1-3B0E-21EF-0998-FD4252D3E3B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18143" y="800144"/>
          <a:ext cx="9881842" cy="4895383"/>
        </a:xfrm>
        <a:prstGeom xmlns:a="http://schemas.openxmlformats.org/drawingml/2006/main" prst="rect">
          <a:avLst/>
        </a:prstGeom>
      </cdr:spPr>
    </cdr:pic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25.57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48.84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25.57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26.74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 0 16383,'0'0'0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31.24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31.69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48.84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4T13:21:48.3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0,'15001'1030,"-14140"-970,-2287-159,1183 82,1490 103,-2172-151,-935-60,1527 99,-190-7,2120 142,-2001-136,404 27,0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25.57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26.74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 0 16383,'0'0'0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31.24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26.74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 0 16383,'0'0'0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31.69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48.84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25.57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26.74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 0 16383,'0'0'0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31.24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31.69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48.84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25.57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26.74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 0 16383,'0'0'0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31.24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31.24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31.69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48.84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25.57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26.74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 0 16383,'0'0'0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31.24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31.69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48.84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31.69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48.84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25.57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0 16383,'0'0'0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26.74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1 0 16383,'0'0'0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31.24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1T17:35:31.69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nkEffects" value="pencil"/>
    </inkml:brush>
  </inkml:definitions>
  <inkml:trace contextRef="#ctx0" brushRef="#br0">0 1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A707E-6A66-4741-93C0-394DC651C27A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26013-7112-6443-A5A4-4CA67DC38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6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this to under 30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E654B-94A7-6E4B-AEA8-598F7E66C1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760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CY2021 – 30k; up 8k since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E654B-94A7-6E4B-AEA8-598F7E66C18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94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CY2021 – 49k; up 5k since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E654B-94A7-6E4B-AEA8-598F7E66C18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26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E654B-94A7-6E4B-AEA8-598F7E66C18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4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E654B-94A7-6E4B-AEA8-598F7E66C18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81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U-1, persons unemployed 15 weeks or longer, as a percent of the civilian labor force;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U-2, job losers and persons who completed temporary jobs, as a percent of the civilian labor force;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U-3, total unemployed, as a percent of the civilian labor force (this is the definition used for the official unemployment rate);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U-4, total unemployed plus discouraged workers, as a percent of the civilian labor force plus discouraged workers;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U-5, total unemployed, plus discouraged workers, plus all other marginally attached workers, as a percent of the civilian labor force plus all marginally attached workers; 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U-6, total unemployed, plus all marginally attached workers, plus total employed part time for economic reasons, as a percent of the civilian labor force plus all marginally attached workers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E654B-94A7-6E4B-AEA8-598F7E66C18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9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00AF1E18-152B-414D-B85F-29C4C6B80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73C75-CD50-4AD4-A0AB-C17A4996A1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FFBABBE-BC0E-4A93-8264-5AAB741376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2D3D004-49D1-4991-BBB3-349E79788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0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E654B-94A7-6E4B-AEA8-598F7E66C1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50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E654B-94A7-6E4B-AEA8-598F7E66C18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CY2021 – 15k; down 1.7k since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E654B-94A7-6E4B-AEA8-598F7E66C18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42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CY2021 – 29k; down 7k since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E654B-94A7-6E4B-AEA8-598F7E66C18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0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CY2021 – 10k - flat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E654B-94A7-6E4B-AEA8-598F7E66C18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2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CY2021 – 35k; down 5k since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E654B-94A7-6E4B-AEA8-598F7E66C18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18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CY2021 – 29k; down 3k since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E654B-94A7-6E4B-AEA8-598F7E66C18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2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4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41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82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8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3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7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3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1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1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975B02-6233-4675-B93C-4966B60F458B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3BEADA-4261-4705-8006-A8AED28662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4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D51E28C-5E65-4CB1-8EDC-0D7CB5466B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37" y="5723607"/>
            <a:ext cx="2601913" cy="900113"/>
          </a:xfrm>
          <a:prstGeom prst="rect">
            <a:avLst/>
          </a:prstGeom>
          <a:solidFill>
            <a:srgbClr val="007736"/>
          </a:solidFill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14FF85-052A-4909-90D1-5739242D8DF3}"/>
              </a:ext>
            </a:extLst>
          </p:cNvPr>
          <p:cNvSpPr/>
          <p:nvPr userDrawn="1"/>
        </p:nvSpPr>
        <p:spPr>
          <a:xfrm>
            <a:off x="0" y="6497052"/>
            <a:ext cx="8213558" cy="360947"/>
          </a:xfrm>
          <a:prstGeom prst="rect">
            <a:avLst/>
          </a:prstGeom>
          <a:solidFill>
            <a:srgbClr val="007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F85128-3320-41CD-8735-01EEEE41F309}"/>
              </a:ext>
            </a:extLst>
          </p:cNvPr>
          <p:cNvSpPr/>
          <p:nvPr userDrawn="1"/>
        </p:nvSpPr>
        <p:spPr>
          <a:xfrm>
            <a:off x="8213559" y="6497052"/>
            <a:ext cx="3978442" cy="360947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8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11" Type="http://schemas.openxmlformats.org/officeDocument/2006/relationships/image" Target="../media/image60.png"/><Relationship Id="rId5" Type="http://schemas.openxmlformats.org/officeDocument/2006/relationships/customXml" Target="../ink/ink12.xml"/><Relationship Id="rId10" Type="http://schemas.openxmlformats.org/officeDocument/2006/relationships/customXml" Target="../ink/ink15.xml"/><Relationship Id="rId4" Type="http://schemas.openxmlformats.org/officeDocument/2006/relationships/image" Target="../media/image300.png"/><Relationship Id="rId9" Type="http://schemas.openxmlformats.org/officeDocument/2006/relationships/customXml" Target="../ink/ink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customXml" Target="../ink/ink19.xml"/><Relationship Id="rId12" Type="http://schemas.openxmlformats.org/officeDocument/2006/relationships/chart" Target="../charts/chart3.xml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.png"/><Relationship Id="rId5" Type="http://schemas.openxmlformats.org/officeDocument/2006/relationships/customXml" Target="../ink/ink18.xml"/><Relationship Id="rId10" Type="http://schemas.openxmlformats.org/officeDocument/2006/relationships/customXml" Target="../ink/ink21.xml"/><Relationship Id="rId4" Type="http://schemas.openxmlformats.org/officeDocument/2006/relationships/image" Target="../media/image30.png"/><Relationship Id="rId9" Type="http://schemas.openxmlformats.org/officeDocument/2006/relationships/customXml" Target="../ink/ink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customXml" Target="../ink/ink24.xml"/><Relationship Id="rId12" Type="http://schemas.openxmlformats.org/officeDocument/2006/relationships/image" Target="../media/image9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.png"/><Relationship Id="rId5" Type="http://schemas.openxmlformats.org/officeDocument/2006/relationships/customXml" Target="../ink/ink23.xml"/><Relationship Id="rId10" Type="http://schemas.openxmlformats.org/officeDocument/2006/relationships/customXml" Target="../ink/ink26.xml"/><Relationship Id="rId4" Type="http://schemas.openxmlformats.org/officeDocument/2006/relationships/image" Target="../media/image30.png"/><Relationship Id="rId9" Type="http://schemas.openxmlformats.org/officeDocument/2006/relationships/customXml" Target="../ink/ink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customXml" Target="../ink/ink29.xml"/><Relationship Id="rId12" Type="http://schemas.openxmlformats.org/officeDocument/2006/relationships/image" Target="../media/image10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.png"/><Relationship Id="rId5" Type="http://schemas.openxmlformats.org/officeDocument/2006/relationships/customXml" Target="../ink/ink28.xml"/><Relationship Id="rId10" Type="http://schemas.openxmlformats.org/officeDocument/2006/relationships/customXml" Target="../ink/ink31.xml"/><Relationship Id="rId4" Type="http://schemas.openxmlformats.org/officeDocument/2006/relationships/image" Target="../media/image30.png"/><Relationship Id="rId9" Type="http://schemas.openxmlformats.org/officeDocument/2006/relationships/customXml" Target="../ink/ink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customXml" Target="../ink/ink34.xml"/><Relationship Id="rId12" Type="http://schemas.openxmlformats.org/officeDocument/2006/relationships/image" Target="../media/image3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.png"/><Relationship Id="rId5" Type="http://schemas.openxmlformats.org/officeDocument/2006/relationships/customXml" Target="../ink/ink33.xml"/><Relationship Id="rId10" Type="http://schemas.openxmlformats.org/officeDocument/2006/relationships/customXml" Target="../ink/ink36.xml"/><Relationship Id="rId4" Type="http://schemas.openxmlformats.org/officeDocument/2006/relationships/image" Target="../media/image30.png"/><Relationship Id="rId9" Type="http://schemas.openxmlformats.org/officeDocument/2006/relationships/customXml" Target="../ink/ink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customXml" Target="../ink/ink3.xml"/><Relationship Id="rId12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.png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30.png"/><Relationship Id="rId9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customXml" Target="../ink/ink8.xml"/><Relationship Id="rId12" Type="http://schemas.openxmlformats.org/officeDocument/2006/relationships/image" Target="../media/image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.png"/><Relationship Id="rId5" Type="http://schemas.openxmlformats.org/officeDocument/2006/relationships/customXml" Target="../ink/ink7.xml"/><Relationship Id="rId10" Type="http://schemas.openxmlformats.org/officeDocument/2006/relationships/customXml" Target="../ink/ink10.xml"/><Relationship Id="rId4" Type="http://schemas.openxmlformats.org/officeDocument/2006/relationships/image" Target="../media/image30.png"/><Relationship Id="rId9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A735-DF43-CCF3-D9D3-80F7863D2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9716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VT Economic Conference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AA8EE-F459-4C67-EA6E-3EDDB470BD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/>
          </a:p>
          <a:p>
            <a:pPr algn="r"/>
            <a:r>
              <a:rPr lang="en-US" dirty="0"/>
              <a:t>January 2023</a:t>
            </a:r>
          </a:p>
        </p:txBody>
      </p:sp>
    </p:spTree>
    <p:extLst>
      <p:ext uri="{BB962C8B-B14F-4D97-AF65-F5344CB8AC3E}">
        <p14:creationId xmlns:p14="http://schemas.microsoft.com/office/powerpoint/2010/main" val="33413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4D4-526E-4D38-912D-2013B350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small" dirty="0">
                <a:solidFill>
                  <a:srgbClr val="007736"/>
                </a:solidFill>
                <a:latin typeface="+mn-lt"/>
              </a:rPr>
              <a:t>2020 Census – Partial Results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9C2F-2573-4F94-ABA3-B5613B1E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Vermont’s Population: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thought for a decade… </a:t>
            </a:r>
            <a:r>
              <a:rPr lang="en-US" sz="4400" dirty="0"/>
              <a:t>~626k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Turns out we were climbing to… </a:t>
            </a:r>
            <a:r>
              <a:rPr lang="en-US" sz="4800" dirty="0"/>
              <a:t>+643k!!!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9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4D4-526E-4D38-912D-2013B350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365125"/>
            <a:ext cx="4191000" cy="5273675"/>
          </a:xfrm>
        </p:spPr>
        <p:txBody>
          <a:bodyPr>
            <a:normAutofit/>
          </a:bodyPr>
          <a:lstStyle/>
          <a:p>
            <a:pPr algn="ctr"/>
            <a:r>
              <a:rPr lang="en-US" b="1" cap="small" dirty="0">
                <a:solidFill>
                  <a:srgbClr val="007736"/>
                </a:solidFill>
                <a:latin typeface="+mn-lt"/>
              </a:rPr>
              <a:t>2020 Census – Partial Results</a:t>
            </a:r>
            <a:br>
              <a:rPr lang="en-US" b="1" cap="small" dirty="0">
                <a:solidFill>
                  <a:srgbClr val="007736"/>
                </a:solidFill>
                <a:latin typeface="+mn-lt"/>
              </a:rPr>
            </a:br>
            <a:br>
              <a:rPr lang="en-US" b="1" cap="small" dirty="0">
                <a:solidFill>
                  <a:srgbClr val="007736"/>
                </a:solidFill>
                <a:latin typeface="+mn-lt"/>
              </a:rPr>
            </a:br>
            <a:r>
              <a:rPr lang="en-US" b="1" cap="small" dirty="0">
                <a:solidFill>
                  <a:srgbClr val="007736"/>
                </a:solidFill>
                <a:latin typeface="+mn-lt"/>
              </a:rPr>
              <a:t>3 Counties Showed Population Declines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9C2F-2573-4F94-ABA3-B5613B1E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11CD0-2B41-4CE7-8B09-022BA3EE5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6206082" cy="60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7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50ECC1A-6857-F84E-8874-5632F611EFFE}"/>
              </a:ext>
            </a:extLst>
          </p:cNvPr>
          <p:cNvGraphicFramePr>
            <a:graphicFrameLocks noGrp="1"/>
          </p:cNvGraphicFramePr>
          <p:nvPr/>
        </p:nvGraphicFramePr>
        <p:xfrm>
          <a:off x="839788" y="943593"/>
          <a:ext cx="10512424" cy="496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187C84-FC6A-554C-BD72-D03D943F281F}"/>
                  </a:ext>
                </a:extLst>
              </p14:cNvPr>
              <p14:cNvContentPartPr/>
              <p14:nvPr/>
            </p14:nvContentPartPr>
            <p14:xfrm>
              <a:off x="2428789" y="94359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187C84-FC6A-554C-BD72-D03D943F28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5789" y="565593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C8CA09-10B9-904B-A10F-0712425A443C}"/>
                  </a:ext>
                </a:extLst>
              </p14:cNvPr>
              <p14:cNvContentPartPr/>
              <p14:nvPr/>
            </p14:nvContentPartPr>
            <p14:xfrm>
              <a:off x="3691309" y="116247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C8CA09-10B9-904B-A10F-0712425A44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8669" y="784473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100FA2D-ABE5-3543-9519-BB5DAB2542FC}"/>
              </a:ext>
            </a:extLst>
          </p:cNvPr>
          <p:cNvGrpSpPr/>
          <p:nvPr/>
        </p:nvGrpSpPr>
        <p:grpSpPr>
          <a:xfrm>
            <a:off x="2275429" y="1052836"/>
            <a:ext cx="360" cy="360"/>
            <a:chOff x="2275429" y="105283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2FF8A7-4F75-BF41-ACB5-6B9CA12A0106}"/>
                    </a:ext>
                  </a:extLst>
                </p14:cNvPr>
                <p14:cNvContentPartPr/>
                <p14:nvPr/>
              </p14:nvContentPartPr>
              <p14:xfrm>
                <a:off x="2275429" y="105283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2FF8A7-4F75-BF41-ACB5-6B9CA12A01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2429" y="67519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5C35AC-7C72-CD48-BE62-A1A926C55867}"/>
                    </a:ext>
                  </a:extLst>
                </p14:cNvPr>
                <p14:cNvContentPartPr/>
                <p14:nvPr/>
              </p14:nvContentPartPr>
              <p14:xfrm>
                <a:off x="2275429" y="1052836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5C35AC-7C72-CD48-BE62-A1A926C558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2429" y="67519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BC5AB6-2A5C-9F4A-B640-B6CCE3E9C82F}"/>
                  </a:ext>
                </a:extLst>
              </p14:cNvPr>
              <p14:cNvContentPartPr/>
              <p14:nvPr/>
            </p14:nvContentPartPr>
            <p14:xfrm>
              <a:off x="-1313245" y="155978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BC5AB6-2A5C-9F4A-B640-B6CCE3E9C8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376245" y="1181787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A3611D1A-FF35-DF4B-B7F0-B0C258F52590}"/>
              </a:ext>
            </a:extLst>
          </p:cNvPr>
          <p:cNvSpPr>
            <a:spLocks noGrp="1"/>
          </p:cNvSpPr>
          <p:nvPr/>
        </p:nvSpPr>
        <p:spPr>
          <a:xfrm>
            <a:off x="8055988" y="2514600"/>
            <a:ext cx="3296224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BD068AFF-F761-464E-8CC4-37738D194002}"/>
              </a:ext>
            </a:extLst>
          </p:cNvPr>
          <p:cNvGraphicFramePr>
            <a:graphicFrameLocks noGrp="1"/>
          </p:cNvGraphicFramePr>
          <p:nvPr/>
        </p:nvGraphicFramePr>
        <p:xfrm>
          <a:off x="434140" y="15371"/>
          <a:ext cx="12189840" cy="569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3F434C-91F2-2F48-A628-117CF09854DF}"/>
              </a:ext>
            </a:extLst>
          </p:cNvPr>
          <p:cNvSpPr txBox="1"/>
          <p:nvPr/>
        </p:nvSpPr>
        <p:spPr>
          <a:xfrm>
            <a:off x="312953" y="601452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53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4D4-526E-4D38-912D-2013B350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0273"/>
            <a:ext cx="11049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“Best Available Data” on 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Labor Force by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9C2F-2573-4F94-ABA3-B5613B1E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23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All Counties – showing declines</a:t>
            </a:r>
          </a:p>
          <a:p>
            <a:pPr marL="0" indent="0">
              <a:buNone/>
            </a:pPr>
            <a:r>
              <a:rPr lang="en-US" sz="3200" dirty="0"/>
              <a:t>	from each county's “peak” labor force: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/>
              <a:t>	8 Counties – showing declines &gt; 10%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/>
              <a:t>		6 Counties – showing declines &gt; 15%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/>
              <a:t>			Bennington, </a:t>
            </a:r>
            <a:r>
              <a:rPr lang="en-US" sz="3200" dirty="0">
                <a:solidFill>
                  <a:srgbClr val="FF0000"/>
                </a:solidFill>
              </a:rPr>
              <a:t>Caledonia, Essex</a:t>
            </a:r>
            <a:r>
              <a:rPr lang="en-US" sz="3200" dirty="0"/>
              <a:t>, </a:t>
            </a:r>
          </a:p>
          <a:p>
            <a:pPr marL="0" indent="0">
              <a:buNone/>
            </a:pPr>
            <a:r>
              <a:rPr lang="en-US" sz="3200" dirty="0"/>
              <a:t>			</a:t>
            </a:r>
            <a:r>
              <a:rPr lang="en-US" sz="3200" dirty="0">
                <a:solidFill>
                  <a:srgbClr val="FF0000"/>
                </a:solidFill>
              </a:rPr>
              <a:t>Rutland</a:t>
            </a:r>
            <a:r>
              <a:rPr lang="en-US" sz="3200" dirty="0"/>
              <a:t>, Windham, Windsor</a:t>
            </a:r>
          </a:p>
        </p:txBody>
      </p:sp>
    </p:spTree>
    <p:extLst>
      <p:ext uri="{BB962C8B-B14F-4D97-AF65-F5344CB8AC3E}">
        <p14:creationId xmlns:p14="http://schemas.microsoft.com/office/powerpoint/2010/main" val="58808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187C84-FC6A-554C-BD72-D03D943F281F}"/>
                  </a:ext>
                </a:extLst>
              </p14:cNvPr>
              <p14:cNvContentPartPr/>
              <p14:nvPr/>
            </p14:nvContentPartPr>
            <p14:xfrm>
              <a:off x="2428789" y="94359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187C84-FC6A-554C-BD72-D03D943F28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5789" y="565593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C8CA09-10B9-904B-A10F-0712425A443C}"/>
                  </a:ext>
                </a:extLst>
              </p14:cNvPr>
              <p14:cNvContentPartPr/>
              <p14:nvPr/>
            </p14:nvContentPartPr>
            <p14:xfrm>
              <a:off x="3691309" y="116247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C8CA09-10B9-904B-A10F-0712425A44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8669" y="784473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100FA2D-ABE5-3543-9519-BB5DAB2542FC}"/>
              </a:ext>
            </a:extLst>
          </p:cNvPr>
          <p:cNvGrpSpPr/>
          <p:nvPr/>
        </p:nvGrpSpPr>
        <p:grpSpPr>
          <a:xfrm>
            <a:off x="2275429" y="1052836"/>
            <a:ext cx="360" cy="360"/>
            <a:chOff x="2275429" y="105283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2FF8A7-4F75-BF41-ACB5-6B9CA12A0106}"/>
                    </a:ext>
                  </a:extLst>
                </p14:cNvPr>
                <p14:cNvContentPartPr/>
                <p14:nvPr/>
              </p14:nvContentPartPr>
              <p14:xfrm>
                <a:off x="2275429" y="105283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2FF8A7-4F75-BF41-ACB5-6B9CA12A01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2429" y="67519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5C35AC-7C72-CD48-BE62-A1A926C55867}"/>
                    </a:ext>
                  </a:extLst>
                </p14:cNvPr>
                <p14:cNvContentPartPr/>
                <p14:nvPr/>
              </p14:nvContentPartPr>
              <p14:xfrm>
                <a:off x="2275429" y="1052836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5C35AC-7C72-CD48-BE62-A1A926C558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2429" y="67519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BC5AB6-2A5C-9F4A-B640-B6CCE3E9C82F}"/>
                  </a:ext>
                </a:extLst>
              </p14:cNvPr>
              <p14:cNvContentPartPr/>
              <p14:nvPr/>
            </p14:nvContentPartPr>
            <p14:xfrm>
              <a:off x="-1313245" y="155978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BC5AB6-2A5C-9F4A-B640-B6CCE3E9C8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376245" y="1181787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A3611D1A-FF35-DF4B-B7F0-B0C258F52590}"/>
              </a:ext>
            </a:extLst>
          </p:cNvPr>
          <p:cNvSpPr>
            <a:spLocks noGrp="1"/>
          </p:cNvSpPr>
          <p:nvPr/>
        </p:nvSpPr>
        <p:spPr>
          <a:xfrm>
            <a:off x="8055988" y="2514600"/>
            <a:ext cx="3296224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BD068AFF-F761-464E-8CC4-37738D194002}"/>
              </a:ext>
            </a:extLst>
          </p:cNvPr>
          <p:cNvGraphicFramePr>
            <a:graphicFrameLocks noGrp="1"/>
          </p:cNvGraphicFramePr>
          <p:nvPr/>
        </p:nvGraphicFramePr>
        <p:xfrm>
          <a:off x="404323" y="0"/>
          <a:ext cx="12189840" cy="569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3F434C-91F2-2F48-A628-117CF09854DF}"/>
              </a:ext>
            </a:extLst>
          </p:cNvPr>
          <p:cNvSpPr txBox="1"/>
          <p:nvPr/>
        </p:nvSpPr>
        <p:spPr>
          <a:xfrm>
            <a:off x="312953" y="601452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731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4D4-526E-4D38-912D-2013B350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0273"/>
            <a:ext cx="11049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Labor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9C2F-2573-4F94-ABA3-B5613B1E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23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Bulk of downward pressure on labor force &gt;&gt;&gt; </a:t>
            </a:r>
          </a:p>
          <a:p>
            <a:pPr marL="0" indent="0">
              <a:buNone/>
            </a:pPr>
            <a:r>
              <a:rPr lang="en-US" sz="3200" b="1" dirty="0"/>
              <a:t>	Demographics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Secondary Trend &gt;&gt;&gt;</a:t>
            </a:r>
          </a:p>
          <a:p>
            <a:pPr marL="0" indent="0">
              <a:buNone/>
            </a:pPr>
            <a:r>
              <a:rPr lang="en-US" sz="3200" b="1" dirty="0"/>
              <a:t>	Populations with less than a Bachelor’s degree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Recent Thought &gt;&gt;&gt;</a:t>
            </a:r>
          </a:p>
          <a:p>
            <a:pPr marL="0" indent="0">
              <a:buNone/>
            </a:pPr>
            <a:r>
              <a:rPr lang="en-US" sz="3200" b="1" dirty="0"/>
              <a:t>	Has the research come true?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904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187C84-FC6A-554C-BD72-D03D943F281F}"/>
                  </a:ext>
                </a:extLst>
              </p14:cNvPr>
              <p14:cNvContentPartPr/>
              <p14:nvPr/>
            </p14:nvContentPartPr>
            <p14:xfrm>
              <a:off x="2428789" y="94359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187C84-FC6A-554C-BD72-D03D943F28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5789" y="565593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C8CA09-10B9-904B-A10F-0712425A443C}"/>
                  </a:ext>
                </a:extLst>
              </p14:cNvPr>
              <p14:cNvContentPartPr/>
              <p14:nvPr/>
            </p14:nvContentPartPr>
            <p14:xfrm>
              <a:off x="3691309" y="116247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C8CA09-10B9-904B-A10F-0712425A44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8669" y="784473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100FA2D-ABE5-3543-9519-BB5DAB2542FC}"/>
              </a:ext>
            </a:extLst>
          </p:cNvPr>
          <p:cNvGrpSpPr/>
          <p:nvPr/>
        </p:nvGrpSpPr>
        <p:grpSpPr>
          <a:xfrm>
            <a:off x="2275429" y="1052836"/>
            <a:ext cx="360" cy="360"/>
            <a:chOff x="2275429" y="105283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2FF8A7-4F75-BF41-ACB5-6B9CA12A0106}"/>
                    </a:ext>
                  </a:extLst>
                </p14:cNvPr>
                <p14:cNvContentPartPr/>
                <p14:nvPr/>
              </p14:nvContentPartPr>
              <p14:xfrm>
                <a:off x="2275429" y="105283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2FF8A7-4F75-BF41-ACB5-6B9CA12A01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2429" y="67519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5C35AC-7C72-CD48-BE62-A1A926C55867}"/>
                    </a:ext>
                  </a:extLst>
                </p14:cNvPr>
                <p14:cNvContentPartPr/>
                <p14:nvPr/>
              </p14:nvContentPartPr>
              <p14:xfrm>
                <a:off x="2275429" y="1052836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5C35AC-7C72-CD48-BE62-A1A926C558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2429" y="67519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BC5AB6-2A5C-9F4A-B640-B6CCE3E9C82F}"/>
                  </a:ext>
                </a:extLst>
              </p14:cNvPr>
              <p14:cNvContentPartPr/>
              <p14:nvPr/>
            </p14:nvContentPartPr>
            <p14:xfrm>
              <a:off x="-1313245" y="155978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BC5AB6-2A5C-9F4A-B640-B6CCE3E9C8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376245" y="1181787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A3611D1A-FF35-DF4B-B7F0-B0C258F52590}"/>
              </a:ext>
            </a:extLst>
          </p:cNvPr>
          <p:cNvSpPr>
            <a:spLocks noGrp="1"/>
          </p:cNvSpPr>
          <p:nvPr/>
        </p:nvSpPr>
        <p:spPr>
          <a:xfrm>
            <a:off x="8055988" y="2514600"/>
            <a:ext cx="3296224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3F434C-91F2-2F48-A628-117CF09854DF}"/>
              </a:ext>
            </a:extLst>
          </p:cNvPr>
          <p:cNvSpPr txBox="1"/>
          <p:nvPr/>
        </p:nvSpPr>
        <p:spPr>
          <a:xfrm>
            <a:off x="312953" y="601452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A5B34A-1243-5803-A774-39AE05C286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0947" y="39644"/>
            <a:ext cx="10018088" cy="587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0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187C84-FC6A-554C-BD72-D03D943F281F}"/>
                  </a:ext>
                </a:extLst>
              </p14:cNvPr>
              <p14:cNvContentPartPr/>
              <p14:nvPr/>
            </p14:nvContentPartPr>
            <p14:xfrm>
              <a:off x="2428789" y="94359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187C84-FC6A-554C-BD72-D03D943F28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5789" y="565593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C8CA09-10B9-904B-A10F-0712425A443C}"/>
                  </a:ext>
                </a:extLst>
              </p14:cNvPr>
              <p14:cNvContentPartPr/>
              <p14:nvPr/>
            </p14:nvContentPartPr>
            <p14:xfrm>
              <a:off x="3691309" y="116247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C8CA09-10B9-904B-A10F-0712425A44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8669" y="784473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100FA2D-ABE5-3543-9519-BB5DAB2542FC}"/>
              </a:ext>
            </a:extLst>
          </p:cNvPr>
          <p:cNvGrpSpPr/>
          <p:nvPr/>
        </p:nvGrpSpPr>
        <p:grpSpPr>
          <a:xfrm>
            <a:off x="2275429" y="1052836"/>
            <a:ext cx="360" cy="360"/>
            <a:chOff x="2275429" y="105283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2FF8A7-4F75-BF41-ACB5-6B9CA12A0106}"/>
                    </a:ext>
                  </a:extLst>
                </p14:cNvPr>
                <p14:cNvContentPartPr/>
                <p14:nvPr/>
              </p14:nvContentPartPr>
              <p14:xfrm>
                <a:off x="2275429" y="105283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2FF8A7-4F75-BF41-ACB5-6B9CA12A01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2429" y="67519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5C35AC-7C72-CD48-BE62-A1A926C55867}"/>
                    </a:ext>
                  </a:extLst>
                </p14:cNvPr>
                <p14:cNvContentPartPr/>
                <p14:nvPr/>
              </p14:nvContentPartPr>
              <p14:xfrm>
                <a:off x="2275429" y="1052836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5C35AC-7C72-CD48-BE62-A1A926C558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2429" y="67519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BC5AB6-2A5C-9F4A-B640-B6CCE3E9C82F}"/>
                  </a:ext>
                </a:extLst>
              </p14:cNvPr>
              <p14:cNvContentPartPr/>
              <p14:nvPr/>
            </p14:nvContentPartPr>
            <p14:xfrm>
              <a:off x="-1313245" y="155978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BC5AB6-2A5C-9F4A-B640-B6CCE3E9C8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376245" y="1181787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A3611D1A-FF35-DF4B-B7F0-B0C258F52590}"/>
              </a:ext>
            </a:extLst>
          </p:cNvPr>
          <p:cNvSpPr>
            <a:spLocks noGrp="1"/>
          </p:cNvSpPr>
          <p:nvPr/>
        </p:nvSpPr>
        <p:spPr>
          <a:xfrm>
            <a:off x="8055988" y="2514600"/>
            <a:ext cx="3296224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3F434C-91F2-2F48-A628-117CF09854DF}"/>
              </a:ext>
            </a:extLst>
          </p:cNvPr>
          <p:cNvSpPr txBox="1"/>
          <p:nvPr/>
        </p:nvSpPr>
        <p:spPr>
          <a:xfrm>
            <a:off x="312953" y="601452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BC022-7DA8-7C0A-C187-D1EAFD13FA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9788" y="0"/>
            <a:ext cx="10425619" cy="59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47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0E40-680D-E746-92D7-D220136C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6055"/>
            <a:ext cx="10515600" cy="10421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Since 2007 Recession – By Industry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A8F032-FDC7-5791-8D16-89F247F3E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622604"/>
            <a:ext cx="9369615" cy="5350078"/>
          </a:xfrm>
        </p:spPr>
      </p:pic>
    </p:spTree>
    <p:extLst>
      <p:ext uri="{BB962C8B-B14F-4D97-AF65-F5344CB8AC3E}">
        <p14:creationId xmlns:p14="http://schemas.microsoft.com/office/powerpoint/2010/main" val="2564227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0E40-680D-E746-92D7-D220136C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6055"/>
            <a:ext cx="10515600" cy="10421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Since 2007 Recession – By Industry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937967-1FF4-0DB9-F75E-F1F60D741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0289" y="642026"/>
            <a:ext cx="9386709" cy="5359839"/>
          </a:xfrm>
        </p:spPr>
      </p:pic>
    </p:spTree>
    <p:extLst>
      <p:ext uri="{BB962C8B-B14F-4D97-AF65-F5344CB8AC3E}">
        <p14:creationId xmlns:p14="http://schemas.microsoft.com/office/powerpoint/2010/main" val="327808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F304-2D60-4C06-940E-94632201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693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The Economic &amp; Labor Market Information Division</a:t>
            </a:r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@ VTLMI.info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04FA3-D17B-4C96-BDBA-6E66A888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874"/>
            <a:ext cx="10515600" cy="4156974"/>
          </a:xfrm>
        </p:spPr>
        <p:txBody>
          <a:bodyPr>
            <a:normAutofit fontScale="92500"/>
          </a:bodyPr>
          <a:lstStyle/>
          <a:p>
            <a:pPr marL="800100" lvl="1" indent="-342900" fontAlgn="auto">
              <a:spcAft>
                <a:spcPts val="0"/>
              </a:spcAft>
              <a:defRPr/>
            </a:pPr>
            <a:r>
              <a:rPr lang="en-US" sz="3200" dirty="0"/>
              <a:t>Housed in the Vermont Department of Labor</a:t>
            </a:r>
          </a:p>
          <a:p>
            <a:pPr marL="800100" lvl="1" indent="-342900" fontAlgn="auto">
              <a:spcAft>
                <a:spcPts val="0"/>
              </a:spcAft>
              <a:defRPr/>
            </a:pPr>
            <a:r>
              <a:rPr lang="en-US" sz="3200" dirty="0"/>
              <a:t>State partner to the Federal Government</a:t>
            </a:r>
          </a:p>
          <a:p>
            <a:pPr marL="800100" lvl="1" indent="-342900" fontAlgn="auto">
              <a:spcAft>
                <a:spcPts val="0"/>
              </a:spcAft>
              <a:defRPr/>
            </a:pPr>
            <a:r>
              <a:rPr lang="en-US" sz="3200" dirty="0"/>
              <a:t>100% federally funded </a:t>
            </a:r>
          </a:p>
          <a:p>
            <a:pPr marL="1200150" lvl="2" indent="-342900" fontAlgn="auto">
              <a:spcAft>
                <a:spcPts val="0"/>
              </a:spcAft>
              <a:defRPr/>
            </a:pPr>
            <a:r>
              <a:rPr lang="en-US" sz="2800" dirty="0"/>
              <a:t>Thank you to the USDOL Employment &amp; Training Administration!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3200" dirty="0"/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sz="3200" dirty="0"/>
              <a:t>Purpose: to produce, explain and disseminate economic data for the benefit of the State of Vermont, educational institutes, employers, students, job-seekers, researchers, and the general public.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ADF69-18AC-AD18-BFB3-327A9639E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068" y="1386012"/>
            <a:ext cx="3275932" cy="160972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3F34252-5980-E595-45D1-63F0A21D856B}"/>
              </a:ext>
            </a:extLst>
          </p:cNvPr>
          <p:cNvSpPr/>
          <p:nvPr/>
        </p:nvSpPr>
        <p:spPr>
          <a:xfrm rot="1328717">
            <a:off x="8592032" y="1554022"/>
            <a:ext cx="648071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22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0E40-680D-E746-92D7-D220136C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6055"/>
            <a:ext cx="10515600" cy="10421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Since 2007 Recession – By Industry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9709F5-B70D-B820-30BB-DB378E137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9404" y="642026"/>
            <a:ext cx="9361923" cy="5340383"/>
          </a:xfrm>
        </p:spPr>
      </p:pic>
    </p:spTree>
    <p:extLst>
      <p:ext uri="{BB962C8B-B14F-4D97-AF65-F5344CB8AC3E}">
        <p14:creationId xmlns:p14="http://schemas.microsoft.com/office/powerpoint/2010/main" val="4113778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0E40-680D-E746-92D7-D220136C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6055"/>
            <a:ext cx="10515600" cy="10421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Since 2007 Recession – By Industry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6F90CB-1813-46CF-4D48-54D5DCFF6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626762"/>
            <a:ext cx="9395709" cy="5355648"/>
          </a:xfrm>
        </p:spPr>
      </p:pic>
    </p:spTree>
    <p:extLst>
      <p:ext uri="{BB962C8B-B14F-4D97-AF65-F5344CB8AC3E}">
        <p14:creationId xmlns:p14="http://schemas.microsoft.com/office/powerpoint/2010/main" val="2976538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0E40-680D-E746-92D7-D220136C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6055"/>
            <a:ext cx="10515600" cy="10421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Since 2007 Recession – By Industry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FF4233-9624-3A75-3443-1C1C78ACD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1" y="659147"/>
            <a:ext cx="9366778" cy="5352445"/>
          </a:xfrm>
        </p:spPr>
      </p:pic>
    </p:spTree>
    <p:extLst>
      <p:ext uri="{BB962C8B-B14F-4D97-AF65-F5344CB8AC3E}">
        <p14:creationId xmlns:p14="http://schemas.microsoft.com/office/powerpoint/2010/main" val="3189665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0E40-680D-E746-92D7-D220136C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6055"/>
            <a:ext cx="10515600" cy="10421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Since 2007 Recession – By Industry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BCB9B7-02E1-7883-3AA5-0A7F326D9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646829"/>
            <a:ext cx="9358945" cy="5345308"/>
          </a:xfrm>
        </p:spPr>
      </p:pic>
    </p:spTree>
    <p:extLst>
      <p:ext uri="{BB962C8B-B14F-4D97-AF65-F5344CB8AC3E}">
        <p14:creationId xmlns:p14="http://schemas.microsoft.com/office/powerpoint/2010/main" val="1080039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0E40-680D-E746-92D7-D220136C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6055"/>
            <a:ext cx="10515600" cy="10421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Since 2007 Recession – By Industry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E8E41B-55CA-18F1-BBDB-6CB940FDF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1949" y="609084"/>
            <a:ext cx="9174220" cy="5421964"/>
          </a:xfrm>
        </p:spPr>
      </p:pic>
    </p:spTree>
    <p:extLst>
      <p:ext uri="{BB962C8B-B14F-4D97-AF65-F5344CB8AC3E}">
        <p14:creationId xmlns:p14="http://schemas.microsoft.com/office/powerpoint/2010/main" val="2611121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187C84-FC6A-554C-BD72-D03D943F281F}"/>
                  </a:ext>
                </a:extLst>
              </p14:cNvPr>
              <p14:cNvContentPartPr/>
              <p14:nvPr/>
            </p14:nvContentPartPr>
            <p14:xfrm>
              <a:off x="2428789" y="94359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187C84-FC6A-554C-BD72-D03D943F28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5789" y="565593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C8CA09-10B9-904B-A10F-0712425A443C}"/>
                  </a:ext>
                </a:extLst>
              </p14:cNvPr>
              <p14:cNvContentPartPr/>
              <p14:nvPr/>
            </p14:nvContentPartPr>
            <p14:xfrm>
              <a:off x="3691309" y="116247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C8CA09-10B9-904B-A10F-0712425A44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8669" y="784473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100FA2D-ABE5-3543-9519-BB5DAB2542FC}"/>
              </a:ext>
            </a:extLst>
          </p:cNvPr>
          <p:cNvGrpSpPr/>
          <p:nvPr/>
        </p:nvGrpSpPr>
        <p:grpSpPr>
          <a:xfrm>
            <a:off x="2275429" y="1052836"/>
            <a:ext cx="360" cy="360"/>
            <a:chOff x="2275429" y="105283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2FF8A7-4F75-BF41-ACB5-6B9CA12A0106}"/>
                    </a:ext>
                  </a:extLst>
                </p14:cNvPr>
                <p14:cNvContentPartPr/>
                <p14:nvPr/>
              </p14:nvContentPartPr>
              <p14:xfrm>
                <a:off x="2275429" y="105283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2FF8A7-4F75-BF41-ACB5-6B9CA12A01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2429" y="67519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5C35AC-7C72-CD48-BE62-A1A926C55867}"/>
                    </a:ext>
                  </a:extLst>
                </p14:cNvPr>
                <p14:cNvContentPartPr/>
                <p14:nvPr/>
              </p14:nvContentPartPr>
              <p14:xfrm>
                <a:off x="2275429" y="1052836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5C35AC-7C72-CD48-BE62-A1A926C558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2429" y="67519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BC5AB6-2A5C-9F4A-B640-B6CCE3E9C82F}"/>
                  </a:ext>
                </a:extLst>
              </p14:cNvPr>
              <p14:cNvContentPartPr/>
              <p14:nvPr/>
            </p14:nvContentPartPr>
            <p14:xfrm>
              <a:off x="-1313245" y="155978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BC5AB6-2A5C-9F4A-B640-B6CCE3E9C8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376245" y="1181787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A3611D1A-FF35-DF4B-B7F0-B0C258F52590}"/>
              </a:ext>
            </a:extLst>
          </p:cNvPr>
          <p:cNvSpPr>
            <a:spLocks noGrp="1"/>
          </p:cNvSpPr>
          <p:nvPr/>
        </p:nvSpPr>
        <p:spPr>
          <a:xfrm>
            <a:off x="8055988" y="2514600"/>
            <a:ext cx="3296224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3F434C-91F2-2F48-A628-117CF09854DF}"/>
              </a:ext>
            </a:extLst>
          </p:cNvPr>
          <p:cNvSpPr txBox="1"/>
          <p:nvPr/>
        </p:nvSpPr>
        <p:spPr>
          <a:xfrm>
            <a:off x="312953" y="601452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D37CA0-BA91-A746-0E93-C92DC0321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7962" y="90152"/>
            <a:ext cx="9665541" cy="58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4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0E40-680D-E746-92D7-D220136C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4219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Vermont Unemployment Rate</a:t>
            </a:r>
            <a:br>
              <a:rPr lang="en-US" sz="4000" dirty="0"/>
            </a:br>
            <a:r>
              <a:rPr lang="en-US" sz="2000" dirty="0"/>
              <a:t>(Seasonally Adjusted)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D0C0E7-01C0-97E3-1916-BAA71DEAE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372" y="979714"/>
            <a:ext cx="11812455" cy="4898670"/>
          </a:xfrm>
        </p:spPr>
      </p:pic>
    </p:spTree>
    <p:extLst>
      <p:ext uri="{BB962C8B-B14F-4D97-AF65-F5344CB8AC3E}">
        <p14:creationId xmlns:p14="http://schemas.microsoft.com/office/powerpoint/2010/main" val="3986212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0E40-680D-E746-92D7-D220136C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53"/>
            <a:ext cx="10515600" cy="10421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Vermont Unemployment Insurance Claims Data</a:t>
            </a:r>
            <a:br>
              <a:rPr lang="en-US" sz="4000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D75A30-B732-BE5B-4161-19F628D2B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6164" y="634292"/>
            <a:ext cx="8638296" cy="52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94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0E40-680D-E746-92D7-D220136C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53"/>
            <a:ext cx="10515600" cy="10421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Alternative Measures of Labor Underutilization - VT</a:t>
            </a:r>
            <a:br>
              <a:rPr lang="en-US" sz="4000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6C758B-EE65-D873-6E23-922781F2E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994" y="612921"/>
            <a:ext cx="11234806" cy="269419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CFF8B2-5C99-F1F0-19E0-6D298F8FA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94" y="3429000"/>
            <a:ext cx="11234806" cy="249662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6F8E55C-0AC1-981B-A6AF-22566BA0AB4E}"/>
              </a:ext>
            </a:extLst>
          </p:cNvPr>
          <p:cNvSpPr/>
          <p:nvPr/>
        </p:nvSpPr>
        <p:spPr>
          <a:xfrm>
            <a:off x="3340359" y="3808478"/>
            <a:ext cx="877077" cy="131402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A5D161-5884-7DE4-2E35-9148D651459B}"/>
              </a:ext>
            </a:extLst>
          </p:cNvPr>
          <p:cNvSpPr/>
          <p:nvPr/>
        </p:nvSpPr>
        <p:spPr>
          <a:xfrm>
            <a:off x="10367865" y="1181748"/>
            <a:ext cx="1138335" cy="56307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3CAAF9-B443-F2A5-F9C0-3F8D314589E6}"/>
              </a:ext>
            </a:extLst>
          </p:cNvPr>
          <p:cNvSpPr/>
          <p:nvPr/>
        </p:nvSpPr>
        <p:spPr>
          <a:xfrm>
            <a:off x="6096000" y="1981776"/>
            <a:ext cx="1138335" cy="5630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2E923A5-9FFD-48E4-72CB-23D7AD15B08F}"/>
              </a:ext>
            </a:extLst>
          </p:cNvPr>
          <p:cNvSpPr/>
          <p:nvPr/>
        </p:nvSpPr>
        <p:spPr>
          <a:xfrm>
            <a:off x="10341428" y="4198645"/>
            <a:ext cx="1138335" cy="56307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03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84D4-526E-4D38-912D-2013B350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0273"/>
            <a:ext cx="11049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Unemployment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9C2F-2573-4F94-ABA3-B5613B1E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23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/>
              <a:t>Recent rise may be a blip? Or… not. </a:t>
            </a:r>
          </a:p>
          <a:p>
            <a:pPr marL="0" indent="0">
              <a:buNone/>
            </a:pPr>
            <a:r>
              <a:rPr lang="en-US" sz="3200" b="1" dirty="0"/>
              <a:t>	The Federal Reserve is on a mission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Outcomes not the same for all populations</a:t>
            </a:r>
          </a:p>
          <a:p>
            <a:pPr marL="0" indent="0">
              <a:buNone/>
            </a:pPr>
            <a:r>
              <a:rPr lang="en-US" sz="3200" b="1" dirty="0"/>
              <a:t>	White ~2% unemployment rate</a:t>
            </a:r>
          </a:p>
          <a:p>
            <a:pPr marL="0" indent="0">
              <a:buNone/>
            </a:pPr>
            <a:r>
              <a:rPr lang="en-US" sz="3200" b="1" dirty="0"/>
              <a:t>	Hispanic ~3% unemployment rate</a:t>
            </a:r>
          </a:p>
          <a:p>
            <a:pPr marL="0" indent="0">
              <a:buNone/>
            </a:pPr>
            <a:r>
              <a:rPr lang="en-US" sz="3200" b="1" dirty="0"/>
              <a:t>	Black ~6% unemployment rate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12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DF00-0E65-17C4-0268-AC5B726A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Important note: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3E19-4312-3987-C548-DA62D210F6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Data:</a:t>
            </a:r>
          </a:p>
          <a:p>
            <a:r>
              <a:rPr lang="en-US" dirty="0"/>
              <a:t>From the Vermont Dept of Labor, The Bureau of Labor Statistics and The Census Bureau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Accurate! Consistent in methods and production!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D9F34-6DAE-D27F-73C4-F2E69300B9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Anything beyond the data:</a:t>
            </a:r>
          </a:p>
          <a:p>
            <a:r>
              <a:rPr lang="en-US" dirty="0"/>
              <a:t>My views, not those of the VDoL or the executive branch.</a:t>
            </a:r>
          </a:p>
          <a:p>
            <a:r>
              <a:rPr lang="en-US" b="1" dirty="0"/>
              <a:t>Please interrupt to ask questions or share comments. This is meant to be a discussion.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76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C71676-F072-28DD-74AE-18B1C371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employers are looking for…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8BE48-67BA-5F82-B534-7BFD1326F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371" y="4562475"/>
            <a:ext cx="10515600" cy="150018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550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BDD8-2DFA-4062-958C-5BB01703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304800"/>
            <a:ext cx="7886700" cy="1325563"/>
          </a:xfrm>
        </p:spPr>
        <p:txBody>
          <a:bodyPr/>
          <a:lstStyle/>
          <a:p>
            <a:pPr algn="ctr"/>
            <a:r>
              <a:rPr lang="en-US" b="1" cap="small" dirty="0">
                <a:latin typeface="+mn-lt"/>
              </a:rPr>
              <a:t>Employers’ Hierarchy of Needs ™</a:t>
            </a:r>
            <a:endParaRPr lang="en-US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F18B57-2FEB-4AE3-BD7A-705FC3293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533400"/>
            <a:ext cx="84963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69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7E1D27-7A24-42BD-B75F-BAC0A08DF52B}"/>
              </a:ext>
            </a:extLst>
          </p:cNvPr>
          <p:cNvSpPr txBox="1"/>
          <p:nvPr/>
        </p:nvSpPr>
        <p:spPr>
          <a:xfrm>
            <a:off x="6324600" y="228600"/>
            <a:ext cx="441999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en-US" sz="2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*Version 5*</a:t>
            </a:r>
          </a:p>
          <a:p>
            <a:pPr algn="ctr" defTabSz="685800"/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Continued Partnership with the McClure Foundation</a:t>
            </a:r>
          </a:p>
          <a:p>
            <a:pPr algn="ctr" defTabSz="685800"/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Highlighting E&amp;LMI Data</a:t>
            </a:r>
          </a:p>
          <a:p>
            <a:pPr algn="ctr" defTabSz="685800"/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(released this week!)</a:t>
            </a:r>
          </a:p>
          <a:p>
            <a:pPr marL="428625" indent="-428625" defTabSz="685800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007736"/>
              </a:solidFill>
              <a:latin typeface="Calibri" panose="020F050202020403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EC68B9-1B13-4399-B518-FA4A3BAE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051" y="2286000"/>
            <a:ext cx="4038600" cy="4800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Found online: </a:t>
            </a:r>
          </a:p>
          <a:p>
            <a:pPr marL="0" indent="0">
              <a:buNone/>
              <a:defRPr/>
            </a:pPr>
            <a:r>
              <a:rPr lang="en-US" b="1" dirty="0"/>
              <a:t>	VTLMI.info </a:t>
            </a:r>
          </a:p>
          <a:p>
            <a:pPr marL="0" indent="0">
              <a:buNone/>
              <a:defRPr/>
            </a:pPr>
            <a:r>
              <a:rPr lang="en-US" b="1" dirty="0"/>
              <a:t>	in the upper right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b="1" dirty="0"/>
              <a:t>OR 	McClureVT.org</a:t>
            </a:r>
          </a:p>
          <a:p>
            <a:pPr marL="0" indent="0" algn="ctr">
              <a:buNone/>
              <a:defRPr/>
            </a:pPr>
            <a:r>
              <a:rPr lang="en-US" dirty="0"/>
              <a:t>			</a:t>
            </a:r>
          </a:p>
          <a:p>
            <a:pPr marL="0" indent="0" algn="ctr">
              <a:buNone/>
              <a:defRPr/>
            </a:pPr>
            <a:endParaRPr lang="en-US" sz="3600" dirty="0"/>
          </a:p>
          <a:p>
            <a:pPr marL="0" indent="0" algn="ctr">
              <a:buNone/>
              <a:defRPr/>
            </a:pPr>
            <a:endParaRPr lang="en-US" sz="3600" dirty="0"/>
          </a:p>
          <a:p>
            <a:pPr marL="457200" lvl="1" indent="0">
              <a:buNone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22DB4-7E59-0F49-6D9B-2B4112F22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926" y="314325"/>
            <a:ext cx="3847321" cy="58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1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EC68B9-1B13-4399-B518-FA4A3BAE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051" y="2286000"/>
            <a:ext cx="4038600" cy="4800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			</a:t>
            </a:r>
          </a:p>
          <a:p>
            <a:pPr marL="0" indent="0" algn="ctr">
              <a:buNone/>
              <a:defRPr/>
            </a:pPr>
            <a:endParaRPr lang="en-US" sz="3600" dirty="0"/>
          </a:p>
          <a:p>
            <a:pPr marL="0" indent="0" algn="ctr">
              <a:buNone/>
              <a:defRPr/>
            </a:pPr>
            <a:endParaRPr lang="en-US" sz="3600" dirty="0"/>
          </a:p>
          <a:p>
            <a:pPr marL="457200" lvl="1" indent="0">
              <a:buNone/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EC791-0343-C9D8-1A9E-2FD604AF0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05"/>
            <a:ext cx="12192000" cy="56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72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EC68B9-1B13-4399-B518-FA4A3BAEE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051" y="2286000"/>
            <a:ext cx="4038600" cy="4800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			</a:t>
            </a:r>
          </a:p>
          <a:p>
            <a:pPr marL="0" indent="0" algn="ctr">
              <a:buNone/>
              <a:defRPr/>
            </a:pPr>
            <a:endParaRPr lang="en-US" sz="3600" dirty="0"/>
          </a:p>
          <a:p>
            <a:pPr marL="0" indent="0" algn="ctr">
              <a:buNone/>
              <a:defRPr/>
            </a:pPr>
            <a:endParaRPr lang="en-US" sz="3600" dirty="0"/>
          </a:p>
          <a:p>
            <a:pPr marL="457200" lvl="1" indent="0">
              <a:buNone/>
              <a:defRPr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F8450-CF37-5A0C-FD9F-EA0A15B2B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926"/>
            <a:ext cx="12192000" cy="558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7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49DC4-5E3D-AB36-F83D-94DFD027A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93" y="576264"/>
            <a:ext cx="10515600" cy="1781926"/>
          </a:xfrm>
        </p:spPr>
        <p:txBody>
          <a:bodyPr/>
          <a:lstStyle/>
          <a:p>
            <a:r>
              <a:rPr lang="en-US" dirty="0"/>
              <a:t>Thank you!                       </a:t>
            </a:r>
            <a:r>
              <a:rPr lang="en-US" sz="2800" dirty="0"/>
              <a:t>(visit VTLMI.info)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CBF5E-E643-2D70-E434-1E1595491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8906"/>
            <a:ext cx="10515600" cy="15001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Mathew Barewicz</a:t>
            </a:r>
          </a:p>
          <a:p>
            <a:r>
              <a:rPr lang="en-US" dirty="0">
                <a:solidFill>
                  <a:schemeClr val="tx1"/>
                </a:solidFill>
              </a:rPr>
              <a:t>Economic and Labor Market Information Division</a:t>
            </a:r>
          </a:p>
          <a:p>
            <a:r>
              <a:rPr lang="en-US" dirty="0">
                <a:solidFill>
                  <a:schemeClr val="tx1"/>
                </a:solidFill>
              </a:rPr>
              <a:t>Vermont Department of Labor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mathew.barewicz@Vermont.gov</a:t>
            </a:r>
          </a:p>
          <a:p>
            <a:r>
              <a:rPr lang="en-US" dirty="0">
                <a:solidFill>
                  <a:schemeClr val="tx1"/>
                </a:solidFill>
              </a:rPr>
              <a:t>www.VTLMI.info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DB075-5846-EE6B-5244-39F45431D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112" y="104324"/>
            <a:ext cx="327993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6B9566D-AE9A-475B-B160-464823910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52401"/>
            <a:ext cx="8229600" cy="944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cap="small" dirty="0">
                <a:solidFill>
                  <a:srgbClr val="00B050"/>
                </a:solidFill>
                <a:latin typeface="Algerian" panose="04020705040A02060702" pitchFamily="82" charset="0"/>
              </a:rPr>
              <a:t>MOMENT OF APPRECIATION</a:t>
            </a:r>
            <a:endParaRPr lang="en-US" sz="2800" cap="small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CB747A1-BA67-4802-B226-B1A2A821BD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990600"/>
            <a:ext cx="9829800" cy="5181600"/>
          </a:xfrm>
        </p:spPr>
        <p:txBody>
          <a:bodyPr/>
          <a:lstStyle/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altLang="en-US" sz="4400" b="1" dirty="0"/>
              <a:t>Thank you all for the work you do!!</a:t>
            </a:r>
          </a:p>
        </p:txBody>
      </p:sp>
    </p:spTree>
    <p:extLst>
      <p:ext uri="{BB962C8B-B14F-4D97-AF65-F5344CB8AC3E}">
        <p14:creationId xmlns:p14="http://schemas.microsoft.com/office/powerpoint/2010/main" val="158450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C71676-F072-28DD-74AE-18B1C371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economics…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8BE48-67BA-5F82-B534-7BFD1326F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371" y="4562475"/>
            <a:ext cx="10515600" cy="150018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8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187C84-FC6A-554C-BD72-D03D943F281F}"/>
                  </a:ext>
                </a:extLst>
              </p14:cNvPr>
              <p14:cNvContentPartPr/>
              <p14:nvPr/>
            </p14:nvContentPartPr>
            <p14:xfrm>
              <a:off x="2428789" y="94359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187C84-FC6A-554C-BD72-D03D943F28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5789" y="565593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C8CA09-10B9-904B-A10F-0712425A443C}"/>
                  </a:ext>
                </a:extLst>
              </p14:cNvPr>
              <p14:cNvContentPartPr/>
              <p14:nvPr/>
            </p14:nvContentPartPr>
            <p14:xfrm>
              <a:off x="3691309" y="116247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C8CA09-10B9-904B-A10F-0712425A44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8669" y="784473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100FA2D-ABE5-3543-9519-BB5DAB2542FC}"/>
              </a:ext>
            </a:extLst>
          </p:cNvPr>
          <p:cNvGrpSpPr/>
          <p:nvPr/>
        </p:nvGrpSpPr>
        <p:grpSpPr>
          <a:xfrm>
            <a:off x="2275429" y="1052836"/>
            <a:ext cx="360" cy="360"/>
            <a:chOff x="2275429" y="105283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2FF8A7-4F75-BF41-ACB5-6B9CA12A0106}"/>
                    </a:ext>
                  </a:extLst>
                </p14:cNvPr>
                <p14:cNvContentPartPr/>
                <p14:nvPr/>
              </p14:nvContentPartPr>
              <p14:xfrm>
                <a:off x="2275429" y="105283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2FF8A7-4F75-BF41-ACB5-6B9CA12A01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2429" y="67519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5C35AC-7C72-CD48-BE62-A1A926C55867}"/>
                    </a:ext>
                  </a:extLst>
                </p14:cNvPr>
                <p14:cNvContentPartPr/>
                <p14:nvPr/>
              </p14:nvContentPartPr>
              <p14:xfrm>
                <a:off x="2275429" y="1052836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5C35AC-7C72-CD48-BE62-A1A926C558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2429" y="67519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BC5AB6-2A5C-9F4A-B640-B6CCE3E9C82F}"/>
                  </a:ext>
                </a:extLst>
              </p14:cNvPr>
              <p14:cNvContentPartPr/>
              <p14:nvPr/>
            </p14:nvContentPartPr>
            <p14:xfrm>
              <a:off x="-1313245" y="155978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BC5AB6-2A5C-9F4A-B640-B6CCE3E9C8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376245" y="1181787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A3611D1A-FF35-DF4B-B7F0-B0C258F52590}"/>
              </a:ext>
            </a:extLst>
          </p:cNvPr>
          <p:cNvSpPr>
            <a:spLocks noGrp="1"/>
          </p:cNvSpPr>
          <p:nvPr/>
        </p:nvSpPr>
        <p:spPr>
          <a:xfrm>
            <a:off x="8055988" y="2514600"/>
            <a:ext cx="3296224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3F434C-91F2-2F48-A628-117CF09854DF}"/>
              </a:ext>
            </a:extLst>
          </p:cNvPr>
          <p:cNvSpPr txBox="1"/>
          <p:nvPr/>
        </p:nvSpPr>
        <p:spPr>
          <a:xfrm>
            <a:off x="312953" y="601452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D37CA0-BA91-A746-0E93-C92DC0321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7962" y="90152"/>
            <a:ext cx="9665541" cy="58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0E40-680D-E746-92D7-D220136C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421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2020 Recession: VT vs. US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9A4CAB-4285-5821-653A-A3D83BC01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34" y="880110"/>
            <a:ext cx="9496372" cy="55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3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0E40-680D-E746-92D7-D220136C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421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2020 Recession: VT vs. US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D7F533-45DB-90A1-8576-57B240B45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062" y="788670"/>
            <a:ext cx="9354145" cy="559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6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187C84-FC6A-554C-BD72-D03D943F281F}"/>
                  </a:ext>
                </a:extLst>
              </p14:cNvPr>
              <p14:cNvContentPartPr/>
              <p14:nvPr/>
            </p14:nvContentPartPr>
            <p14:xfrm>
              <a:off x="2428789" y="94359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187C84-FC6A-554C-BD72-D03D943F28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5789" y="565593"/>
                <a:ext cx="12600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1C8CA09-10B9-904B-A10F-0712425A443C}"/>
                  </a:ext>
                </a:extLst>
              </p14:cNvPr>
              <p14:cNvContentPartPr/>
              <p14:nvPr/>
            </p14:nvContentPartPr>
            <p14:xfrm>
              <a:off x="3691309" y="116247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1C8CA09-10B9-904B-A10F-0712425A44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8669" y="784473"/>
                <a:ext cx="126000" cy="75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100FA2D-ABE5-3543-9519-BB5DAB2542FC}"/>
              </a:ext>
            </a:extLst>
          </p:cNvPr>
          <p:cNvGrpSpPr/>
          <p:nvPr/>
        </p:nvGrpSpPr>
        <p:grpSpPr>
          <a:xfrm>
            <a:off x="2275429" y="1052836"/>
            <a:ext cx="360" cy="360"/>
            <a:chOff x="2275429" y="105283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2FF8A7-4F75-BF41-ACB5-6B9CA12A0106}"/>
                    </a:ext>
                  </a:extLst>
                </p14:cNvPr>
                <p14:cNvContentPartPr/>
                <p14:nvPr/>
              </p14:nvContentPartPr>
              <p14:xfrm>
                <a:off x="2275429" y="105283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2FF8A7-4F75-BF41-ACB5-6B9CA12A01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2429" y="67519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5C35AC-7C72-CD48-BE62-A1A926C55867}"/>
                    </a:ext>
                  </a:extLst>
                </p14:cNvPr>
                <p14:cNvContentPartPr/>
                <p14:nvPr/>
              </p14:nvContentPartPr>
              <p14:xfrm>
                <a:off x="2275429" y="1052836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5C35AC-7C72-CD48-BE62-A1A926C5586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2429" y="675196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BC5AB6-2A5C-9F4A-B640-B6CCE3E9C82F}"/>
                  </a:ext>
                </a:extLst>
              </p14:cNvPr>
              <p14:cNvContentPartPr/>
              <p14:nvPr/>
            </p14:nvContentPartPr>
            <p14:xfrm>
              <a:off x="-1313245" y="155978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BC5AB6-2A5C-9F4A-B640-B6CCE3E9C82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376245" y="1181787"/>
                <a:ext cx="126000" cy="75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A3611D1A-FF35-DF4B-B7F0-B0C258F52590}"/>
              </a:ext>
            </a:extLst>
          </p:cNvPr>
          <p:cNvSpPr>
            <a:spLocks noGrp="1"/>
          </p:cNvSpPr>
          <p:nvPr/>
        </p:nvSpPr>
        <p:spPr>
          <a:xfrm>
            <a:off x="8055988" y="2514600"/>
            <a:ext cx="3296224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3F434C-91F2-2F48-A628-117CF09854DF}"/>
              </a:ext>
            </a:extLst>
          </p:cNvPr>
          <p:cNvSpPr txBox="1"/>
          <p:nvPr/>
        </p:nvSpPr>
        <p:spPr>
          <a:xfrm>
            <a:off x="312953" y="601452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D37CA0-BA91-A746-0E93-C92DC0321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7962" y="90152"/>
            <a:ext cx="9665541" cy="58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9831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DOL VTBar PP 2018 Updated" id="{7AEF1C1A-A240-4189-8421-7C48653D1C7D}" vid="{5BD2DFAA-E647-4916-97F7-81012CB2F5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7B09124BFBA4438DDF4D2394F0F407" ma:contentTypeVersion="16" ma:contentTypeDescription="Create a new document." ma:contentTypeScope="" ma:versionID="d3f994ec67cd45d0fa63191cbff21906">
  <xsd:schema xmlns:xsd="http://www.w3.org/2001/XMLSchema" xmlns:xs="http://www.w3.org/2001/XMLSchema" xmlns:p="http://schemas.microsoft.com/office/2006/metadata/properties" xmlns:ns2="3cb667e2-bf4d-4327-8d2e-417cd0e8d8a7" xmlns:ns3="cf4c8a20-f8d4-44ac-8d9b-c3566b6221d4" targetNamespace="http://schemas.microsoft.com/office/2006/metadata/properties" ma:root="true" ma:fieldsID="1c999ff3e9f70d9c454b7727980086c6" ns2:_="" ns3:_="">
    <xsd:import namespace="3cb667e2-bf4d-4327-8d2e-417cd0e8d8a7"/>
    <xsd:import namespace="cf4c8a20-f8d4-44ac-8d9b-c3566b6221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667e2-bf4d-4327-8d2e-417cd0e8d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c280ed-8012-439d-9a30-1f0a388a47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c8a20-f8d4-44ac-8d9b-c3566b6221d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8271de-1027-4999-9d8f-518043e53fbd}" ma:internalName="TaxCatchAll" ma:showField="CatchAllData" ma:web="cf4c8a20-f8d4-44ac-8d9b-c3566b6221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B11548-66B5-403F-AEC4-B154EDC4148C}"/>
</file>

<file path=customXml/itemProps2.xml><?xml version="1.0" encoding="utf-8"?>
<ds:datastoreItem xmlns:ds="http://schemas.openxmlformats.org/officeDocument/2006/customXml" ds:itemID="{0B7C4203-B5A1-4671-B16A-33169333CAB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16615</TotalTime>
  <Words>786</Words>
  <Application>Microsoft Office PowerPoint</Application>
  <PresentationFormat>Widescreen</PresentationFormat>
  <Paragraphs>147</Paragraphs>
  <Slides>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Algerian</vt:lpstr>
      <vt:lpstr>Arial</vt:lpstr>
      <vt:lpstr>Calibri</vt:lpstr>
      <vt:lpstr>Calibri Light</vt:lpstr>
      <vt:lpstr>Verdana</vt:lpstr>
      <vt:lpstr>1_Custom Design</vt:lpstr>
      <vt:lpstr>VT Economic Conference </vt:lpstr>
      <vt:lpstr>The Economic &amp; Labor Market Information Division online @ VTLMI.info </vt:lpstr>
      <vt:lpstr>Important note:</vt:lpstr>
      <vt:lpstr>MOMENT OF APPRECIATION</vt:lpstr>
      <vt:lpstr>Let’s talk economics… </vt:lpstr>
      <vt:lpstr>PowerPoint Presentation</vt:lpstr>
      <vt:lpstr>2020 Recession: VT vs. US</vt:lpstr>
      <vt:lpstr>2020 Recession: VT vs. US</vt:lpstr>
      <vt:lpstr>PowerPoint Presentation</vt:lpstr>
      <vt:lpstr>2020 Census – Partial Results</vt:lpstr>
      <vt:lpstr>2020 Census – Partial Results  3 Counties Showed Population Declines</vt:lpstr>
      <vt:lpstr>PowerPoint Presentation</vt:lpstr>
      <vt:lpstr>“Best Available Data” on  Labor Force by County</vt:lpstr>
      <vt:lpstr>PowerPoint Presentation</vt:lpstr>
      <vt:lpstr>Labor Force</vt:lpstr>
      <vt:lpstr>PowerPoint Presentation</vt:lpstr>
      <vt:lpstr>PowerPoint Presentation</vt:lpstr>
      <vt:lpstr>Since 2007 Recession – By Industry</vt:lpstr>
      <vt:lpstr>Since 2007 Recession – By Industry</vt:lpstr>
      <vt:lpstr>Since 2007 Recession – By Industry</vt:lpstr>
      <vt:lpstr>Since 2007 Recession – By Industry</vt:lpstr>
      <vt:lpstr>Since 2007 Recession – By Industry</vt:lpstr>
      <vt:lpstr>Since 2007 Recession – By Industry</vt:lpstr>
      <vt:lpstr>Since 2007 Recession – By Industry</vt:lpstr>
      <vt:lpstr>PowerPoint Presentation</vt:lpstr>
      <vt:lpstr>Vermont Unemployment Rate (Seasonally Adjusted)</vt:lpstr>
      <vt:lpstr>Vermont Unemployment Insurance Claims Data </vt:lpstr>
      <vt:lpstr>Alternative Measures of Labor Underutilization - VT </vt:lpstr>
      <vt:lpstr>Unemployment</vt:lpstr>
      <vt:lpstr>What employers are looking for… </vt:lpstr>
      <vt:lpstr>Employers’ Hierarchy of Needs ™</vt:lpstr>
      <vt:lpstr>PowerPoint Presentation</vt:lpstr>
      <vt:lpstr>PowerPoint Presentation</vt:lpstr>
      <vt:lpstr>PowerPoint Presentation</vt:lpstr>
      <vt:lpstr>Thank you!                       (visit VTLMI.info)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Demographics</dc:title>
  <dc:creator>Degree, Dustin</dc:creator>
  <cp:lastModifiedBy>Barewicz, Mathew</cp:lastModifiedBy>
  <cp:revision>77</cp:revision>
  <dcterms:created xsi:type="dcterms:W3CDTF">2018-10-01T19:24:07Z</dcterms:created>
  <dcterms:modified xsi:type="dcterms:W3CDTF">2023-01-27T20:14:39Z</dcterms:modified>
</cp:coreProperties>
</file>